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93" r:id="rId19"/>
    <p:sldId id="294" r:id="rId20"/>
    <p:sldId id="275" r:id="rId21"/>
    <p:sldId id="276" r:id="rId22"/>
    <p:sldId id="281" r:id="rId23"/>
    <p:sldId id="283" r:id="rId24"/>
    <p:sldId id="282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86000"/>
          </a:xfrm>
        </p:spPr>
        <p:txBody>
          <a:bodyPr>
            <a:normAutofit/>
          </a:bodyPr>
          <a:lstStyle/>
          <a:p>
            <a:r>
              <a:rPr lang="ar-JO" sz="5400" b="1" dirty="0" smtClean="0">
                <a:solidFill>
                  <a:srgbClr val="7030A0"/>
                </a:solidFill>
              </a:rPr>
              <a:t>ما هي الديمقراطية؟</a:t>
            </a:r>
            <a:br>
              <a:rPr lang="ar-JO" sz="5400" b="1" dirty="0" smtClean="0">
                <a:solidFill>
                  <a:srgbClr val="7030A0"/>
                </a:solidFill>
              </a:rPr>
            </a:br>
            <a:r>
              <a:rPr lang="ar-JO" sz="5400" b="1" dirty="0" smtClean="0">
                <a:solidFill>
                  <a:srgbClr val="7030A0"/>
                </a:solidFill>
              </a:rPr>
              <a:t>   </a:t>
            </a:r>
            <a:r>
              <a:rPr lang="ar-JO" sz="5400" b="1" dirty="0" smtClean="0">
                <a:solidFill>
                  <a:srgbClr val="00B050"/>
                </a:solidFill>
              </a:rPr>
              <a:t> </a:t>
            </a:r>
            <a:endParaRPr lang="en-IN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60248"/>
            <a:ext cx="8534400" cy="758952"/>
          </a:xfrm>
        </p:spPr>
        <p:txBody>
          <a:bodyPr/>
          <a:lstStyle/>
          <a:p>
            <a:r>
              <a:rPr lang="ar-JO" b="1" dirty="0" smtClean="0">
                <a:solidFill>
                  <a:srgbClr val="0070C0"/>
                </a:solidFill>
              </a:rPr>
              <a:t>العيوب المزعومة للديمقراطية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686800" cy="5026152"/>
          </a:xfrm>
        </p:spPr>
        <p:txBody>
          <a:bodyPr/>
          <a:lstStyle/>
          <a:p>
            <a:pPr algn="just" rtl="1"/>
            <a:r>
              <a:rPr lang="ar-JO" dirty="0" smtClean="0"/>
              <a:t>في ظل الديمقراطية , القادة يتغييرون باستمرار , مما قد يؤدي الى عدم الاستقرار </a:t>
            </a:r>
          </a:p>
          <a:p>
            <a:pPr algn="just" rtl="1"/>
            <a:r>
              <a:rPr lang="ar-JO" dirty="0"/>
              <a:t> </a:t>
            </a:r>
            <a:r>
              <a:rPr lang="ar-JO" dirty="0" smtClean="0"/>
              <a:t>الديمقراطية هي حول المنافسة السياسية و لعبة السلطة , ليس هناك مجال للأخلاق </a:t>
            </a:r>
          </a:p>
          <a:p>
            <a:pPr algn="just" rtl="1"/>
            <a:r>
              <a:rPr lang="ar-JO" dirty="0" smtClean="0"/>
              <a:t>القادة المنتخبين لا يعرفون مصلحة الشعب مما يؤدي لقرارات سيئة </a:t>
            </a:r>
          </a:p>
          <a:p>
            <a:pPr algn="just" rtl="1"/>
            <a:r>
              <a:rPr lang="ar-JO" dirty="0" smtClean="0"/>
              <a:t>قد تؤدي الديمقراطية للفساد </a:t>
            </a:r>
          </a:p>
          <a:p>
            <a:pPr algn="just" rtl="1"/>
            <a:r>
              <a:rPr lang="ar-JO" dirty="0" smtClean="0"/>
              <a:t>الناس العاديين لا يعرفون ما هو الجيد بالنسبة لهم. لا ينبغي لهم أن يقرروا أي شيء.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C00000"/>
                </a:solidFill>
              </a:rPr>
              <a:t>الحكومة الديمقراطية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C00000"/>
                </a:solidFill>
              </a:rPr>
              <a:t>الحكومة غير </a:t>
            </a:r>
            <a:r>
              <a:rPr lang="ar-JO" dirty="0">
                <a:solidFill>
                  <a:srgbClr val="C00000"/>
                </a:solidFill>
              </a:rPr>
              <a:t>الديمقراطية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"/>
          </p:nvPr>
        </p:nvSpPr>
        <p:spPr>
          <a:xfrm>
            <a:off x="377952" y="2471383"/>
            <a:ext cx="4041648" cy="3818404"/>
          </a:xfrm>
        </p:spPr>
        <p:txBody>
          <a:bodyPr/>
          <a:lstStyle/>
          <a:p>
            <a:pPr algn="just" rtl="1"/>
            <a:r>
              <a:rPr lang="ar-JO" dirty="0"/>
              <a:t>الديمقراطية هي أفضل شكل من أشكال الحكومة </a:t>
            </a:r>
            <a:r>
              <a:rPr lang="ar-JO" dirty="0" smtClean="0"/>
              <a:t>باعتبار </a:t>
            </a:r>
            <a:r>
              <a:rPr lang="ar-JO" dirty="0"/>
              <a:t>الحكام مسؤولون أمام الناس </a:t>
            </a:r>
            <a:r>
              <a:rPr lang="ar-JO" dirty="0" smtClean="0"/>
              <a:t>و يجب عليهم تلبية </a:t>
            </a:r>
            <a:r>
              <a:rPr lang="ar-JO" dirty="0"/>
              <a:t>احتياجاتهم.</a:t>
            </a:r>
            <a:endParaRPr lang="en-IN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75328" y="2467595"/>
            <a:ext cx="4038600" cy="3822192"/>
          </a:xfrm>
        </p:spPr>
        <p:txBody>
          <a:bodyPr/>
          <a:lstStyle/>
          <a:p>
            <a:pPr algn="r" rtl="1"/>
            <a:r>
              <a:rPr lang="ar-JO" dirty="0"/>
              <a:t>الحكام </a:t>
            </a:r>
            <a:r>
              <a:rPr lang="ar-JO" dirty="0" smtClean="0"/>
              <a:t>غير مسؤولون </a:t>
            </a:r>
            <a:r>
              <a:rPr lang="ar-JO" dirty="0"/>
              <a:t>أمام الناس و </a:t>
            </a:r>
            <a:r>
              <a:rPr lang="ar-JO" dirty="0" smtClean="0"/>
              <a:t>احتياجاتهم</a:t>
            </a:r>
            <a:r>
              <a:rPr lang="ar-JO" dirty="0"/>
              <a:t>.</a:t>
            </a:r>
            <a:endParaRPr lang="en-IN" dirty="0"/>
          </a:p>
          <a:p>
            <a:pPr marL="0" indent="0" algn="r" rtl="1">
              <a:buNone/>
            </a:pPr>
            <a:endParaRPr lang="en-IN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1752" y="762000"/>
            <a:ext cx="8534400" cy="1219200"/>
          </a:xfrm>
        </p:spPr>
        <p:txBody>
          <a:bodyPr>
            <a:normAutofit/>
          </a:bodyPr>
          <a:lstStyle/>
          <a:p>
            <a:r>
              <a:rPr lang="ar-JO" b="1" dirty="0" smtClean="0">
                <a:solidFill>
                  <a:srgbClr val="0070C0"/>
                </a:solidFill>
              </a:rPr>
              <a:t>الاختلافات بين الحكومات الديمقراطية و غير الديمقراطية</a:t>
            </a:r>
            <a:br>
              <a:rPr lang="ar-JO" b="1" dirty="0" smtClean="0">
                <a:solidFill>
                  <a:srgbClr val="0070C0"/>
                </a:solidFill>
              </a:rPr>
            </a:b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040188" cy="732974"/>
          </a:xfrm>
        </p:spPr>
        <p:txBody>
          <a:bodyPr/>
          <a:lstStyle/>
          <a:p>
            <a:pPr algn="ctr"/>
            <a:r>
              <a:rPr lang="ar-JO" dirty="0" smtClean="0">
                <a:solidFill>
                  <a:srgbClr val="C00000"/>
                </a:solidFill>
              </a:rPr>
              <a:t>ديمقراطي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C00000"/>
                </a:solidFill>
              </a:rPr>
              <a:t>غير ديمقراطي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الشعب ينتخب حكامه و لديه الحق في اتخاذ القرارات . </a:t>
            </a:r>
          </a:p>
          <a:p>
            <a:pPr algn="r" rtl="1"/>
            <a:r>
              <a:rPr lang="ar-JO" dirty="0" smtClean="0"/>
              <a:t>البرلمان هو هيئة مستقلة و ليس له تدخل بالجيش .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/>
              <a:t>الشعب </a:t>
            </a:r>
            <a:r>
              <a:rPr lang="ar-JO" dirty="0" smtClean="0"/>
              <a:t>لا ينتخب </a:t>
            </a:r>
            <a:r>
              <a:rPr lang="ar-JO" dirty="0"/>
              <a:t>حكامه </a:t>
            </a:r>
            <a:r>
              <a:rPr lang="ar-JO" dirty="0" smtClean="0"/>
              <a:t>وليس </a:t>
            </a:r>
            <a:r>
              <a:rPr lang="ar-JO" dirty="0"/>
              <a:t>لديه الحق في اتخاذ القرارات . </a:t>
            </a:r>
            <a:endParaRPr lang="ar-JO" dirty="0" smtClean="0"/>
          </a:p>
          <a:p>
            <a:pPr algn="r" rtl="1"/>
            <a:r>
              <a:rPr lang="ar-JO" dirty="0" smtClean="0"/>
              <a:t>البرلمان لا يمكنه اصدار قانون للجيش من دون موافقة قائد الجيش .</a:t>
            </a:r>
            <a:endParaRPr lang="ar-JO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0070C0"/>
                </a:solidFill>
              </a:rPr>
              <a:t>مقارنة</a:t>
            </a: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C00000"/>
                </a:solidFill>
              </a:rPr>
              <a:t>ديمقراطي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C00000"/>
                </a:solidFill>
              </a:rPr>
              <a:t>غير ديمقراطي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JO" dirty="0"/>
              <a:t>يمكن لأي مواطن يطمح </a:t>
            </a:r>
            <a:r>
              <a:rPr lang="ar-JO" dirty="0" smtClean="0"/>
              <a:t>للترشح في الانتخابات </a:t>
            </a:r>
            <a:r>
              <a:rPr lang="ar-JO" dirty="0"/>
              <a:t>لأي منصب بغض النظر </a:t>
            </a:r>
            <a:r>
              <a:rPr lang="ar-JO" dirty="0" smtClean="0"/>
              <a:t>عن الطائفة </a:t>
            </a:r>
            <a:r>
              <a:rPr lang="ar-JO" dirty="0"/>
              <a:t>أو الدين أو الخلفية الاقتصادية والتعليمية </a:t>
            </a:r>
            <a:r>
              <a:rPr lang="ar-JO" dirty="0" smtClean="0"/>
              <a:t>و الاجتماعية مما يعني أن </a:t>
            </a:r>
            <a:r>
              <a:rPr lang="ar-JO" dirty="0"/>
              <a:t>حق التصويت متاح لجميع المواطنين.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المواطنين ليس لديهم حق التصويت </a:t>
            </a:r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0070C0"/>
                </a:solidFill>
              </a:rPr>
              <a:t>مقارنة</a:t>
            </a: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C00000"/>
                </a:solidFill>
              </a:rPr>
              <a:t>ديمقراطي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C00000"/>
                </a:solidFill>
              </a:rPr>
              <a:t>غير ديمقراطي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 smtClean="0"/>
              <a:t>تقوم الديمقراطية على التشاور ,و في الحكومة الدييمقراطية الشعب يتمتع بحق النقاش </a:t>
            </a:r>
          </a:p>
          <a:p>
            <a:pPr algn="r" rtl="1"/>
            <a:r>
              <a:rPr lang="ar-JO" dirty="0" smtClean="0"/>
              <a:t>هناك انتخابات حرة و نزيهة , الانتخابات تعرض الخيار و فرصة عادلة للشعب لتغيير الحكام الحاليين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 smtClean="0"/>
              <a:t>تستند الحكومة</a:t>
            </a:r>
            <a:r>
              <a:rPr lang="en-IN" dirty="0" smtClean="0"/>
              <a:t> </a:t>
            </a:r>
            <a:r>
              <a:rPr lang="ar-JO" dirty="0"/>
              <a:t>غير الديمقراطية على الدكتاتورية. الحاكم يفعل ما يشاء</a:t>
            </a:r>
            <a:r>
              <a:rPr lang="ar-JO" dirty="0" smtClean="0"/>
              <a:t>.</a:t>
            </a:r>
          </a:p>
          <a:p>
            <a:pPr algn="r" rtl="1"/>
            <a:r>
              <a:rPr lang="ar-JO" dirty="0" smtClean="0"/>
              <a:t>في الحكومة غير الديمقراطية الانتخابات اما لا تجرى اساسا أو ان جرت فهي مفروضة و غير عادلة </a:t>
            </a:r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0070C0"/>
                </a:solidFill>
              </a:rPr>
              <a:t>مقارنة</a:t>
            </a: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C00000"/>
                </a:solidFill>
              </a:rPr>
              <a:t>ديمقراطي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C00000"/>
                </a:solidFill>
              </a:rPr>
              <a:t>غير ديمقراطي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r" rtl="1"/>
            <a:r>
              <a:rPr lang="ar-JO" dirty="0" smtClean="0"/>
              <a:t>توجد </a:t>
            </a:r>
            <a:r>
              <a:rPr lang="ar-JO" dirty="0"/>
              <a:t>حرية التعبير والناس </a:t>
            </a:r>
            <a:r>
              <a:rPr lang="ar-JO" dirty="0" smtClean="0"/>
              <a:t>يتمتعون </a:t>
            </a:r>
            <a:r>
              <a:rPr lang="ar-JO" dirty="0"/>
              <a:t>بحقوقهم الأساسية</a:t>
            </a:r>
            <a:r>
              <a:rPr lang="ar-JO" dirty="0" smtClean="0"/>
              <a:t>.</a:t>
            </a:r>
            <a:endParaRPr lang="ar-J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/>
            <a:r>
              <a:rPr lang="ar-JO" dirty="0"/>
              <a:t>لا توجد حرية التعبير والناس لا يتمتعون بحقوقهم الأساسية</a:t>
            </a:r>
            <a:r>
              <a:rPr lang="ar-JO" dirty="0" smtClean="0"/>
              <a:t>.</a:t>
            </a:r>
            <a:endParaRPr lang="ar-J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0070C0"/>
                </a:solidFill>
              </a:rPr>
              <a:t>مقارنة</a:t>
            </a: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>
            <a:normAutofit/>
          </a:bodyPr>
          <a:lstStyle/>
          <a:p>
            <a:r>
              <a:rPr lang="ar-JO" b="1" dirty="0" smtClean="0">
                <a:solidFill>
                  <a:srgbClr val="0070C0"/>
                </a:solidFill>
              </a:rPr>
              <a:t>يوجد نوعان من الديمقراطية : مباشرة و ممثلة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05088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</a:t>
            </a:r>
            <a:endParaRPr lang="ar-JO" dirty="0" smtClean="0"/>
          </a:p>
          <a:p>
            <a:pPr algn="ctr">
              <a:buNone/>
            </a:pPr>
            <a:r>
              <a:rPr lang="ar-JO" sz="3600" b="1" dirty="0" smtClean="0"/>
              <a:t>الديمقراطية المباشرة</a:t>
            </a:r>
            <a:endParaRPr lang="en-US" sz="3600" b="1" dirty="0" smtClean="0"/>
          </a:p>
          <a:p>
            <a:pPr algn="just" rtl="1"/>
            <a:r>
              <a:rPr lang="ar-JO" dirty="0" smtClean="0"/>
              <a:t>يقوم الشعب باتخاذ القرارات السياسية الأساسية بنفسه , و هذا يلغي أي تمييز بين الدولة و المواطنين حيث أنها شكل من الحكم الذاتي . مدى فعالية هذا النوع من الديمقراطية يتناسب طردا مع حجم المشاركة الشعبية</a:t>
            </a:r>
          </a:p>
          <a:p>
            <a:pPr algn="r" rtl="1"/>
            <a:r>
              <a:rPr lang="ar-JO" dirty="0" smtClean="0"/>
              <a:t>هي تركيبة سياسية , يقوم </a:t>
            </a:r>
            <a:r>
              <a:rPr lang="ar-JO" dirty="0" smtClean="0">
                <a:solidFill>
                  <a:srgbClr val="FF0000"/>
                </a:solidFill>
              </a:rPr>
              <a:t>الشعب</a:t>
            </a:r>
            <a:r>
              <a:rPr lang="ar-JO" dirty="0" smtClean="0"/>
              <a:t> </a:t>
            </a:r>
            <a:r>
              <a:rPr lang="ar-JO" dirty="0" smtClean="0">
                <a:solidFill>
                  <a:srgbClr val="FF0000"/>
                </a:solidFill>
              </a:rPr>
              <a:t>فيها بوضع القوانين و البرلمان بنفسه </a:t>
            </a:r>
            <a:r>
              <a:rPr lang="ar-JO" dirty="0" smtClean="0"/>
              <a:t>مباشرة في سير عمل الحكومة </a:t>
            </a:r>
          </a:p>
          <a:p>
            <a:pPr algn="r" rtl="1"/>
            <a:r>
              <a:rPr lang="ar-JO" dirty="0"/>
              <a:t> تتخذ القرارات على أساس الأغلبية في الرأي</a:t>
            </a:r>
            <a:r>
              <a:rPr lang="ar-JO" dirty="0" smtClean="0"/>
              <a:t>.</a:t>
            </a:r>
          </a:p>
          <a:p>
            <a:pPr algn="r" rtl="1"/>
            <a:r>
              <a:rPr lang="ar-JO" dirty="0" smtClean="0"/>
              <a:t>هي </a:t>
            </a:r>
            <a:r>
              <a:rPr lang="ar-JO" dirty="0"/>
              <a:t>مناسبة </a:t>
            </a:r>
            <a:r>
              <a:rPr lang="ar-JO" dirty="0" smtClean="0"/>
              <a:t>للدول الصغيرة </a:t>
            </a:r>
            <a:r>
              <a:rPr lang="ar-JO" dirty="0"/>
              <a:t>جغرافيا </a:t>
            </a:r>
            <a:r>
              <a:rPr lang="ar-JO" dirty="0" smtClean="0"/>
              <a:t>التي يوجد بها عدد قليل من السكان.</a:t>
            </a:r>
          </a:p>
          <a:p>
            <a:pPr algn="r" rtl="1"/>
            <a:r>
              <a:rPr lang="ar-JO" dirty="0"/>
              <a:t>على سبيل المثال: </a:t>
            </a:r>
            <a:r>
              <a:rPr lang="ar-JO" dirty="0" smtClean="0"/>
              <a:t>اليونانية </a:t>
            </a:r>
            <a:r>
              <a:rPr lang="ar-JO" dirty="0"/>
              <a:t>القديمة / </a:t>
            </a:r>
            <a:r>
              <a:rPr lang="ar-JO" dirty="0" smtClean="0"/>
              <a:t>سويسرا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8888" cy="792162"/>
          </a:xfrm>
        </p:spPr>
        <p:txBody>
          <a:bodyPr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الديمقراطية الممثلة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05088" cy="5334000"/>
          </a:xfrm>
        </p:spPr>
        <p:txBody>
          <a:bodyPr/>
          <a:lstStyle/>
          <a:p>
            <a:pPr algn="r" rtl="1"/>
            <a:endParaRPr lang="ar-JO" dirty="0" smtClean="0"/>
          </a:p>
          <a:p>
            <a:pPr algn="r" rtl="1"/>
            <a:r>
              <a:rPr lang="ar-JO" dirty="0"/>
              <a:t>في </a:t>
            </a:r>
            <a:r>
              <a:rPr lang="ar-JO" dirty="0" smtClean="0"/>
              <a:t>العصرالحديث </a:t>
            </a:r>
            <a:r>
              <a:rPr lang="ar-JO" dirty="0"/>
              <a:t>معظم </a:t>
            </a:r>
            <a:r>
              <a:rPr lang="ar-JO" dirty="0" smtClean="0"/>
              <a:t>الدول تتبع الديمقراطية الممثلة.</a:t>
            </a:r>
          </a:p>
          <a:p>
            <a:pPr algn="r" rtl="1"/>
            <a:r>
              <a:rPr lang="ar-JO" dirty="0" smtClean="0"/>
              <a:t>هي نظام يتم </a:t>
            </a:r>
            <a:r>
              <a:rPr lang="ar-JO" dirty="0" smtClean="0">
                <a:solidFill>
                  <a:srgbClr val="FF0000"/>
                </a:solidFill>
              </a:rPr>
              <a:t>فيه انتخاب ممثلي الشعب من قبل الشعب </a:t>
            </a:r>
            <a:r>
              <a:rPr lang="ar-JO" dirty="0" smtClean="0"/>
              <a:t>و يتصرفون نيابة عن الشعب </a:t>
            </a:r>
          </a:p>
          <a:p>
            <a:pPr algn="r" rtl="1"/>
            <a:r>
              <a:rPr lang="ar-JO" smtClean="0"/>
              <a:t>و </a:t>
            </a:r>
            <a:r>
              <a:rPr lang="ar-JO" dirty="0" smtClean="0"/>
              <a:t>ذو حساسية بالغة في تلبية احتياجات و آراء الشعب </a:t>
            </a:r>
          </a:p>
          <a:p>
            <a:pPr algn="r" rtl="1"/>
            <a:r>
              <a:rPr lang="ar-JO" dirty="0" smtClean="0"/>
              <a:t>على سبيل المثال : فرنسا – الهند – الولايات المتحدة الأمريكية</a:t>
            </a:r>
          </a:p>
          <a:p>
            <a:pPr algn="r" rtl="1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0070C0"/>
                </a:solidFill>
              </a:rPr>
              <a:t>صفات النظام الديمقراطي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r>
              <a:rPr lang="ar-JO" dirty="0" smtClean="0"/>
              <a:t>في </a:t>
            </a:r>
            <a:r>
              <a:rPr lang="ar-JO" dirty="0" smtClean="0">
                <a:solidFill>
                  <a:srgbClr val="FF0000"/>
                </a:solidFill>
              </a:rPr>
              <a:t>النظام الديمقراطي </a:t>
            </a:r>
            <a:r>
              <a:rPr lang="ar-JO" dirty="0" smtClean="0"/>
              <a:t>للحكومات كل مواطنوا الدولة لهم دور في اتخاذ القرارات التي تتعلق بشؤونها ,عبر </a:t>
            </a:r>
            <a:r>
              <a:rPr lang="ar-JO" dirty="0" smtClean="0">
                <a:solidFill>
                  <a:srgbClr val="FF0000"/>
                </a:solidFill>
              </a:rPr>
              <a:t>التصويت</a:t>
            </a:r>
            <a:r>
              <a:rPr lang="ar-JO" dirty="0" smtClean="0"/>
              <a:t> لانتخاب الممثلين للبرلمان أو الهيئات المشابهة </a:t>
            </a:r>
          </a:p>
          <a:p>
            <a:pPr algn="just" rtl="1"/>
            <a:r>
              <a:rPr lang="ar-JO" dirty="0" smtClean="0"/>
              <a:t>يمكن تعريف </a:t>
            </a:r>
            <a:r>
              <a:rPr lang="ar-JO" dirty="0" smtClean="0">
                <a:solidFill>
                  <a:srgbClr val="FF0000"/>
                </a:solidFill>
              </a:rPr>
              <a:t>الديمقراطية</a:t>
            </a:r>
            <a:r>
              <a:rPr lang="ar-JO" dirty="0" smtClean="0"/>
              <a:t> بشكل أوسع بأنها الحكم من قبل </a:t>
            </a:r>
            <a:r>
              <a:rPr lang="ar-JO" dirty="0" smtClean="0">
                <a:solidFill>
                  <a:srgbClr val="FF0000"/>
                </a:solidFill>
              </a:rPr>
              <a:t>الشعب ( حكم الأغلبية </a:t>
            </a:r>
            <a:r>
              <a:rPr lang="ar-JO" dirty="0" smtClean="0"/>
              <a:t>) , و هي الحكومة التي تكون بها السلطة العليا بيد الشعب و يمارسها الشعب بشكل مباشر أو غير مباشر </a:t>
            </a:r>
            <a:r>
              <a:rPr lang="ar-JO" dirty="0"/>
              <a:t>من  خلال نظام التمثيل </a:t>
            </a:r>
            <a:r>
              <a:rPr lang="ar-JO" dirty="0" smtClean="0"/>
              <a:t>الذي عادة </a:t>
            </a:r>
            <a:r>
              <a:rPr lang="ar-JO" dirty="0"/>
              <a:t>ما </a:t>
            </a:r>
            <a:r>
              <a:rPr lang="ar-JO" dirty="0" smtClean="0"/>
              <a:t>ينطوي </a:t>
            </a:r>
            <a:r>
              <a:rPr lang="ar-JO" dirty="0"/>
              <a:t>على </a:t>
            </a:r>
            <a:r>
              <a:rPr lang="ar-JO" dirty="0">
                <a:solidFill>
                  <a:srgbClr val="FF0000"/>
                </a:solidFill>
              </a:rPr>
              <a:t>انتخابات حرة </a:t>
            </a:r>
            <a:r>
              <a:rPr lang="ar-JO" dirty="0"/>
              <a:t>تعقد </a:t>
            </a:r>
            <a:r>
              <a:rPr lang="ar-JO" dirty="0" smtClean="0"/>
              <a:t>دوريا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688848"/>
            <a:ext cx="8534400" cy="758952"/>
          </a:xfrm>
        </p:spPr>
        <p:txBody>
          <a:bodyPr/>
          <a:lstStyle/>
          <a:p>
            <a:r>
              <a:rPr lang="ar-JO" b="1" dirty="0" smtClean="0">
                <a:solidFill>
                  <a:srgbClr val="0070C0"/>
                </a:solidFill>
              </a:rPr>
              <a:t>العناصر الأربعة الأساسية للديمقراطية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تتكون الديمقراطية من أربع عناصر أساسية :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نظام سياسي لإختيار و استبدال الحكومة من خلال انتخابات حرة و عادلة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المشاركة الفاعلة للشعب , كالمواطنين , في الحياة السياسية و المدنية 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حماية حقوق الإنسان لجميع المواطنين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سيادة القانون , حيث يطبق القانون </a:t>
            </a:r>
            <a:r>
              <a:rPr lang="ar-JO" smtClean="0"/>
              <a:t>على جميع المواطنين بشكل متساو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ijin\Democrac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8153400" cy="4876799"/>
          </a:xfrm>
        </p:spPr>
        <p:txBody>
          <a:bodyPr>
            <a:normAutofit fontScale="90000"/>
          </a:bodyPr>
          <a:lstStyle/>
          <a:p>
            <a:r>
              <a:rPr lang="ar-JO" b="1" dirty="0" smtClean="0"/>
              <a:t>دراسات حالات عملية </a:t>
            </a:r>
            <a:br>
              <a:rPr lang="ar-JO" b="1" dirty="0" smtClean="0"/>
            </a:br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dirty="0" smtClean="0"/>
              <a:t>باكستان</a:t>
            </a:r>
            <a:br>
              <a:rPr lang="ar-JO" dirty="0" smtClean="0"/>
            </a:br>
            <a:r>
              <a:rPr lang="ar-JO" dirty="0" smtClean="0"/>
              <a:t>استونيا </a:t>
            </a:r>
            <a:br>
              <a:rPr lang="ar-JO" dirty="0" smtClean="0"/>
            </a:br>
            <a:r>
              <a:rPr lang="ar-JO" dirty="0" smtClean="0"/>
              <a:t>فيجي</a:t>
            </a: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>زيمبامبوي</a:t>
            </a:r>
            <a:br>
              <a:rPr lang="ar-JO" dirty="0" smtClean="0"/>
            </a:br>
            <a:r>
              <a:rPr lang="ar-JO" dirty="0"/>
              <a:t/>
            </a:r>
            <a:br>
              <a:rPr lang="ar-JO" dirty="0"/>
            </a:br>
            <a:r>
              <a:rPr lang="ar-JO" sz="3600" dirty="0" smtClean="0"/>
              <a:t>حدد أي من القيم الديمقراطية لا يتم احترامها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4191000" y="7391400"/>
            <a:ext cx="3581400" cy="152400"/>
          </a:xfrm>
        </p:spPr>
        <p:txBody>
          <a:bodyPr>
            <a:normAutofit fontScale="32500" lnSpcReduction="20000"/>
          </a:bodyPr>
          <a:lstStyle/>
          <a:p>
            <a:r>
              <a:rPr lang="en-US" dirty="0" err="1" smtClean="0"/>
              <a:t>Lijin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639762"/>
          </a:xfrm>
        </p:spPr>
        <p:txBody>
          <a:bodyPr>
            <a:normAutofit/>
          </a:bodyPr>
          <a:lstStyle/>
          <a:p>
            <a:pPr algn="ctr"/>
            <a:r>
              <a:rPr lang="ar-JO" dirty="0" smtClean="0">
                <a:solidFill>
                  <a:srgbClr val="0070C0"/>
                </a:solidFill>
              </a:rPr>
              <a:t>الباكستان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/>
          </a:bodyPr>
          <a:lstStyle/>
          <a:p>
            <a:pPr algn="r" rtl="1"/>
            <a:endParaRPr lang="ar-JO" dirty="0" smtClean="0"/>
          </a:p>
          <a:p>
            <a:pPr algn="r" rtl="1"/>
            <a:r>
              <a:rPr lang="ar-JO" dirty="0" smtClean="0"/>
              <a:t>قاد </a:t>
            </a:r>
            <a:r>
              <a:rPr lang="ar-JO" dirty="0"/>
              <a:t>الجنرال برويز مشرف </a:t>
            </a:r>
            <a:r>
              <a:rPr lang="ar-JO" dirty="0" smtClean="0"/>
              <a:t>انقلاب </a:t>
            </a:r>
            <a:r>
              <a:rPr lang="ar-JO" dirty="0"/>
              <a:t>عسكري في أكتوبر 1999</a:t>
            </a:r>
            <a:r>
              <a:rPr lang="ar-JO" dirty="0" smtClean="0"/>
              <a:t>.</a:t>
            </a:r>
          </a:p>
          <a:p>
            <a:pPr algn="r" rtl="1"/>
            <a:r>
              <a:rPr lang="ar-JO" dirty="0"/>
              <a:t>أطاح </a:t>
            </a:r>
            <a:r>
              <a:rPr lang="ar-JO" dirty="0" smtClean="0"/>
              <a:t>بالحكومة </a:t>
            </a:r>
            <a:r>
              <a:rPr lang="ar-JO" dirty="0"/>
              <a:t>المنتخبة </a:t>
            </a:r>
            <a:r>
              <a:rPr lang="ar-JO" dirty="0" smtClean="0"/>
              <a:t>ديمقراطيا</a:t>
            </a:r>
          </a:p>
          <a:p>
            <a:pPr algn="r" rtl="1"/>
            <a:r>
              <a:rPr lang="ar-JO" dirty="0" smtClean="0"/>
              <a:t>أعلن نفسه الرئيس التنفيذي للدولة </a:t>
            </a:r>
          </a:p>
          <a:p>
            <a:pPr algn="r" rtl="1"/>
            <a:r>
              <a:rPr lang="ar-JO" dirty="0" smtClean="0"/>
              <a:t>في 2002 غير منصبه لرئيس </a:t>
            </a:r>
          </a:p>
          <a:p>
            <a:pPr algn="r" rtl="1"/>
            <a:r>
              <a:rPr lang="ar-JO" dirty="0" smtClean="0"/>
              <a:t>ثم عقد استفتاء لتمديد 5 سنوات </a:t>
            </a:r>
          </a:p>
          <a:p>
            <a:pPr algn="r" rtl="1"/>
            <a:r>
              <a:rPr lang="ar-JO" dirty="0" smtClean="0"/>
              <a:t>الاعلام و منظمات حقوق الانسان و الناشطين قالو ان الاستفتاء كان مبني عالاحتيال و الممارسات الخاطئة </a:t>
            </a:r>
          </a:p>
          <a:p>
            <a:pPr algn="r" rtl="1"/>
            <a:r>
              <a:rPr lang="ar-JO" dirty="0" smtClean="0"/>
              <a:t>في آب 2002 اصدر أمر إطار العمل القانوني لتعديل الدستور الباكستاني </a:t>
            </a:r>
          </a:p>
          <a:p>
            <a:pPr algn="r" rtl="1"/>
            <a:r>
              <a:rPr lang="ar-JO" dirty="0" smtClean="0"/>
              <a:t>وفقا لهذا الأمر , يحق للرئيس استبعاد او حل المجالس الوطنية و مجالس المحافظات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ar-JO" dirty="0" smtClean="0">
                <a:solidFill>
                  <a:srgbClr val="0070C0"/>
                </a:solidFill>
              </a:rPr>
              <a:t>استونيا 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05088" cy="5638800"/>
          </a:xfrm>
        </p:spPr>
        <p:txBody>
          <a:bodyPr/>
          <a:lstStyle/>
          <a:p>
            <a:pPr algn="r" rtl="1">
              <a:buNone/>
            </a:pPr>
            <a:endParaRPr lang="ar-JO" dirty="0"/>
          </a:p>
          <a:p>
            <a:pPr algn="r" rtl="1">
              <a:buNone/>
            </a:pPr>
            <a:endParaRPr lang="ar-JO" dirty="0" smtClean="0"/>
          </a:p>
          <a:p>
            <a:pPr algn="r" rtl="1">
              <a:buNone/>
            </a:pPr>
            <a:endParaRPr lang="ar-JO" dirty="0" smtClean="0"/>
          </a:p>
          <a:p>
            <a:pPr algn="r" rtl="1"/>
            <a:r>
              <a:rPr lang="ar-JO" dirty="0" smtClean="0"/>
              <a:t>استونيا </a:t>
            </a:r>
            <a:r>
              <a:rPr lang="ar-JO" dirty="0"/>
              <a:t>نصت قانون المواطنة بطريقة تجعل الناس الذين ينتمون إلى الأقلية الروسية يجدون صعوبة في الحصول على الحق في التصويت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457200"/>
            <a:ext cx="7498080" cy="762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05088" cy="6400800"/>
          </a:xfrm>
        </p:spPr>
        <p:txBody>
          <a:bodyPr/>
          <a:lstStyle/>
          <a:p>
            <a:pPr algn="r" rtl="1"/>
            <a:endParaRPr lang="ar-JO" dirty="0" smtClean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ctr" rtl="1">
              <a:buNone/>
            </a:pPr>
            <a:r>
              <a:rPr lang="ar-JO" sz="4000" dirty="0" smtClean="0">
                <a:solidFill>
                  <a:srgbClr val="0070C0"/>
                </a:solidFill>
              </a:rPr>
              <a:t>فيجي</a:t>
            </a:r>
            <a:endParaRPr lang="ar-JO" sz="4000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  <a:p>
            <a:pPr algn="r" rtl="1"/>
            <a:r>
              <a:rPr lang="ar-JO" dirty="0" smtClean="0"/>
              <a:t>النظام </a:t>
            </a:r>
            <a:r>
              <a:rPr lang="ar-JO" dirty="0"/>
              <a:t>الانتخابي في فيجي يعطي قيمة اكبر لاصوات الفيجيين الاصليين من اصوات الفيجيين الهنديين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52688" cy="639762"/>
          </a:xfrm>
        </p:spPr>
        <p:txBody>
          <a:bodyPr>
            <a:normAutofit/>
          </a:bodyPr>
          <a:lstStyle/>
          <a:p>
            <a:pPr algn="ctr"/>
            <a:r>
              <a:rPr lang="ar-JO" dirty="0" smtClean="0">
                <a:solidFill>
                  <a:srgbClr val="0070C0"/>
                </a:solidFill>
              </a:rPr>
              <a:t>زيمبابوي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>
            <a:normAutofit/>
          </a:bodyPr>
          <a:lstStyle/>
          <a:p>
            <a:pPr algn="r" rtl="1"/>
            <a:r>
              <a:rPr lang="ar-JO" sz="2800" dirty="0" smtClean="0"/>
              <a:t>حصلت على استقلالها من الاقلية البيضاء في 1980 </a:t>
            </a:r>
          </a:p>
          <a:p>
            <a:pPr algn="r" rtl="1"/>
            <a:r>
              <a:rPr lang="ar-JO" sz="2800" dirty="0" smtClean="0"/>
              <a:t>منذ ذلك الوقت تم حكم البلاد من قبل </a:t>
            </a:r>
            <a:r>
              <a:rPr lang="en-US" sz="2400" dirty="0"/>
              <a:t> </a:t>
            </a:r>
            <a:r>
              <a:rPr lang="en-US" sz="2400" dirty="0" smtClean="0"/>
              <a:t>ZANU-PF</a:t>
            </a:r>
            <a:r>
              <a:rPr lang="ar-JO" sz="2800" dirty="0" smtClean="0"/>
              <a:t> , الحزب الذي قاد الكفاح من أجل الحرية </a:t>
            </a:r>
          </a:p>
          <a:p>
            <a:pPr algn="r" rtl="1"/>
            <a:r>
              <a:rPr lang="ar-JO" sz="2800" dirty="0" smtClean="0"/>
              <a:t>القائد روبرت موغابي, قام بحكم البلاد منذ استقلالها </a:t>
            </a:r>
          </a:p>
          <a:p>
            <a:pPr algn="r" rtl="1"/>
            <a:r>
              <a:rPr lang="ar-JO" sz="2800" dirty="0" smtClean="0"/>
              <a:t>اجريت الانتخابات بشكل دوري و كان دائما </a:t>
            </a:r>
            <a:r>
              <a:rPr lang="en-US" sz="2800" dirty="0"/>
              <a:t> </a:t>
            </a:r>
            <a:r>
              <a:rPr lang="en-US" sz="2400" dirty="0" smtClean="0"/>
              <a:t>ZANU-PF</a:t>
            </a:r>
            <a:r>
              <a:rPr lang="ar-JO" sz="2400" dirty="0" smtClean="0"/>
              <a:t> </a:t>
            </a:r>
            <a:r>
              <a:rPr lang="ar-JO" sz="2800" dirty="0" smtClean="0"/>
              <a:t>هو الحزب الفائز</a:t>
            </a:r>
          </a:p>
          <a:p>
            <a:pPr algn="r" rtl="1"/>
            <a:r>
              <a:rPr lang="ar-JO" sz="2800" dirty="0"/>
              <a:t>الرئيس يتمتع بالشعبية و لكنه  </a:t>
            </a:r>
            <a:r>
              <a:rPr lang="ar-JO" sz="2800" dirty="0" smtClean="0"/>
              <a:t>يستخدم </a:t>
            </a:r>
            <a:r>
              <a:rPr lang="ar-JO" sz="2800" dirty="0"/>
              <a:t>الممارسات غير العادلة في </a:t>
            </a:r>
            <a:r>
              <a:rPr lang="ar-JO" sz="2800" dirty="0" smtClean="0"/>
              <a:t>الانتخابات</a:t>
            </a:r>
          </a:p>
          <a:p>
            <a:pPr algn="r" rtl="1"/>
            <a:r>
              <a:rPr lang="ar-JO" sz="2800" dirty="0" smtClean="0"/>
              <a:t>غير الدستور و زاد سلطة الرئيس و جعله أقل عرضة للمساءلة </a:t>
            </a:r>
          </a:p>
          <a:p>
            <a:pPr algn="r" rtl="1"/>
            <a:r>
              <a:rPr lang="ar-JO" sz="2800" dirty="0" smtClean="0"/>
              <a:t>تعرض عمال الحزب المعارض للمضايقات </a:t>
            </a:r>
          </a:p>
          <a:p>
            <a:pPr algn="r" rtl="1"/>
            <a:r>
              <a:rPr lang="ar-JO" sz="2800" dirty="0" smtClean="0"/>
              <a:t>هناك قانون يحد من الحق في انتقاد الرئيس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الحكومة كانت تتحكم بمحات التلفزيون  و الراديو </a:t>
            </a:r>
          </a:p>
          <a:p>
            <a:pPr algn="r" rtl="1"/>
            <a:r>
              <a:rPr lang="ar-JO" dirty="0" smtClean="0"/>
              <a:t>يوجد صحف مستقلة و لكن الحكومة كانت تضايق كل من الصحفيين الذين كانوا يعطو آراء معارضة للحكومة </a:t>
            </a:r>
          </a:p>
          <a:p>
            <a:pPr algn="r" rtl="1"/>
            <a:r>
              <a:rPr lang="ar-JO" dirty="0" smtClean="0"/>
              <a:t>الحكومة تتجاهل أحكام المحكمة و تضغط على القضاة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JO" sz="3600" b="1" dirty="0" smtClean="0"/>
          </a:p>
          <a:p>
            <a:pPr marL="0" indent="0" algn="ctr">
              <a:buNone/>
            </a:pPr>
            <a:r>
              <a:rPr lang="ar-JO" sz="3600" b="1" dirty="0" smtClean="0"/>
              <a:t>أسئلة ؟ </a:t>
            </a:r>
          </a:p>
          <a:p>
            <a:pPr marL="0" indent="0" algn="ctr">
              <a:buNone/>
            </a:pPr>
            <a:endParaRPr lang="ar-JO" sz="3600" b="1" dirty="0" smtClean="0"/>
          </a:p>
          <a:p>
            <a:pPr marL="0" indent="0" algn="ctr">
              <a:buNone/>
            </a:pPr>
            <a:r>
              <a:rPr lang="ar-JO" sz="3600" b="1" dirty="0" smtClean="0"/>
              <a:t>شكراً لكم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7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>
                <a:solidFill>
                  <a:srgbClr val="0070C0"/>
                </a:solidFill>
              </a:rPr>
              <a:t>خلفية عن الموضوع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2" algn="r" rtl="1">
              <a:buFont typeface="Arial" panose="020B0604020202020204" pitchFamily="34" charset="0"/>
              <a:buChar char="•"/>
            </a:pPr>
            <a:endParaRPr lang="ar-JO" sz="2400" dirty="0" smtClean="0"/>
          </a:p>
          <a:p>
            <a:pPr lvl="2" algn="r" rtl="1">
              <a:buFont typeface="Arial" panose="020B0604020202020204" pitchFamily="34" charset="0"/>
              <a:buChar char="•"/>
            </a:pPr>
            <a:r>
              <a:rPr lang="ar-JO" sz="2400" dirty="0" smtClean="0"/>
              <a:t>بعض </a:t>
            </a:r>
            <a:r>
              <a:rPr lang="ar-JO" sz="2400" dirty="0"/>
              <a:t>القصص ذات الصلة </a:t>
            </a:r>
            <a:r>
              <a:rPr lang="ar-JO" sz="2400" dirty="0" smtClean="0"/>
              <a:t>بالديمقراطية</a:t>
            </a:r>
          </a:p>
          <a:p>
            <a:pPr lvl="2" algn="r" rtl="1">
              <a:buFont typeface="Arial" panose="020B0604020202020204" pitchFamily="34" charset="0"/>
              <a:buChar char="•"/>
            </a:pPr>
            <a:r>
              <a:rPr lang="ar-JO" sz="2400" dirty="0" smtClean="0"/>
              <a:t>ماهي الديمقراطية و خصائصها</a:t>
            </a:r>
          </a:p>
          <a:p>
            <a:pPr lvl="2" algn="r" rtl="1">
              <a:buFont typeface="Arial" panose="020B0604020202020204" pitchFamily="34" charset="0"/>
              <a:buChar char="•"/>
            </a:pPr>
            <a:r>
              <a:rPr lang="ar-JO" sz="2400" dirty="0"/>
              <a:t>الفرق بين الدول الديمقراطية و غير الديمقراطية </a:t>
            </a:r>
            <a:endParaRPr lang="ar-JO" sz="2400" dirty="0" smtClean="0"/>
          </a:p>
          <a:p>
            <a:pPr lvl="2" algn="r" rtl="1">
              <a:buFont typeface="Arial" panose="020B0604020202020204" pitchFamily="34" charset="0"/>
              <a:buChar char="•"/>
            </a:pPr>
            <a:r>
              <a:rPr lang="ar-JO" sz="2400" dirty="0" smtClean="0"/>
              <a:t>الديمقراطية هي الشكل الأكثر شيوعا للحكومات ,و مازالت تتوسع للمزيد من الدول</a:t>
            </a:r>
          </a:p>
          <a:p>
            <a:pPr lvl="2" algn="r" rtl="1">
              <a:buFont typeface="Arial" panose="020B0604020202020204" pitchFamily="34" charset="0"/>
              <a:buChar char="•"/>
            </a:pPr>
            <a:r>
              <a:rPr lang="ar-JO" sz="2400" dirty="0" smtClean="0"/>
              <a:t>ما هي الأسباب وراء ذلك ؟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612648"/>
            <a:ext cx="8534400" cy="758952"/>
          </a:xfrm>
        </p:spPr>
        <p:txBody>
          <a:bodyPr/>
          <a:lstStyle/>
          <a:p>
            <a:r>
              <a:rPr lang="ar-JO" b="1" dirty="0" smtClean="0">
                <a:solidFill>
                  <a:srgbClr val="0070C0"/>
                </a:solidFill>
              </a:rPr>
              <a:t>المواضيع </a:t>
            </a:r>
            <a:r>
              <a:rPr lang="ar-JO" b="1" dirty="0">
                <a:solidFill>
                  <a:srgbClr val="0070C0"/>
                </a:solidFill>
              </a:rPr>
              <a:t>التي </a:t>
            </a:r>
            <a:r>
              <a:rPr lang="ar-JO" b="1" dirty="0" smtClean="0">
                <a:solidFill>
                  <a:srgbClr val="0070C0"/>
                </a:solidFill>
              </a:rPr>
              <a:t>يغطيها </a:t>
            </a:r>
            <a:r>
              <a:rPr lang="ar-JO" b="1" dirty="0">
                <a:solidFill>
                  <a:srgbClr val="0070C0"/>
                </a:solidFill>
              </a:rPr>
              <a:t>هذا </a:t>
            </a:r>
            <a:r>
              <a:rPr lang="ar-JO" b="1" dirty="0" smtClean="0">
                <a:solidFill>
                  <a:srgbClr val="0070C0"/>
                </a:solidFill>
              </a:rPr>
              <a:t>العرض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991600" cy="4800600"/>
          </a:xfrm>
        </p:spPr>
        <p:txBody>
          <a:bodyPr/>
          <a:lstStyle/>
          <a:p>
            <a:pPr marL="273050" indent="241300" algn="r" rtl="1"/>
            <a:r>
              <a:rPr lang="ar-JO" dirty="0" smtClean="0"/>
              <a:t> من أين نشأت كلمة الديمقراطية ؟</a:t>
            </a:r>
          </a:p>
          <a:p>
            <a:pPr marL="273050" indent="241300" algn="r" rtl="1"/>
            <a:r>
              <a:rPr lang="ar-JO" dirty="0"/>
              <a:t> </a:t>
            </a:r>
            <a:r>
              <a:rPr lang="ar-JO" dirty="0" smtClean="0"/>
              <a:t>تعريف الديمقراطية</a:t>
            </a:r>
          </a:p>
          <a:p>
            <a:pPr marL="273050" indent="241300" algn="r" rtl="1"/>
            <a:r>
              <a:rPr lang="ar-JO" dirty="0" smtClean="0"/>
              <a:t> صفات الديمقراطية</a:t>
            </a:r>
          </a:p>
          <a:p>
            <a:pPr marL="273050" indent="241300" algn="r" rtl="1"/>
            <a:r>
              <a:rPr lang="ar-JO" dirty="0" smtClean="0"/>
              <a:t> مزايا و عيوب الديمقراطية</a:t>
            </a:r>
          </a:p>
          <a:p>
            <a:pPr marL="273050" indent="241300" algn="r" rtl="1"/>
            <a:r>
              <a:rPr lang="ar-JO" dirty="0"/>
              <a:t> </a:t>
            </a:r>
            <a:r>
              <a:rPr lang="ar-JO" dirty="0" smtClean="0"/>
              <a:t>الفرق بين الأنظمة الديمقراطية و غير الديمقراطية في الحكومة</a:t>
            </a:r>
          </a:p>
          <a:p>
            <a:pPr marL="273050" indent="241300" algn="r" rtl="1"/>
            <a:r>
              <a:rPr lang="ar-JO" dirty="0"/>
              <a:t> </a:t>
            </a:r>
            <a:r>
              <a:rPr lang="ar-JO" dirty="0" smtClean="0"/>
              <a:t>الديمقراطية المباشرة و الديمقراطية الممثلة</a:t>
            </a:r>
          </a:p>
          <a:p>
            <a:pPr marL="273050" indent="241300" algn="r" rt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05088" cy="1143000"/>
          </a:xfrm>
        </p:spPr>
        <p:txBody>
          <a:bodyPr>
            <a:normAutofit/>
          </a:bodyPr>
          <a:lstStyle/>
          <a:p>
            <a:r>
              <a:rPr lang="ar-JO" b="1" dirty="0" smtClean="0">
                <a:solidFill>
                  <a:srgbClr val="0070C0"/>
                </a:solidFill>
              </a:rPr>
              <a:t>المنشأ التاريخي لكلمة ديمقراطية</a:t>
            </a:r>
            <a:br>
              <a:rPr lang="ar-JO" b="1" dirty="0" smtClean="0">
                <a:solidFill>
                  <a:srgbClr val="0070C0"/>
                </a:solidFill>
              </a:rPr>
            </a:b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552688" cy="4800600"/>
          </a:xfrm>
        </p:spPr>
        <p:txBody>
          <a:bodyPr/>
          <a:lstStyle/>
          <a:p>
            <a:pPr algn="r" rtl="1"/>
            <a:r>
              <a:rPr lang="ar-JO" dirty="0" smtClean="0"/>
              <a:t>كلمة ديمقراطية مستمدة من كلمة يونانية </a:t>
            </a:r>
            <a:r>
              <a:rPr lang="en-US" dirty="0" smtClean="0"/>
              <a:t>Demos </a:t>
            </a:r>
            <a:r>
              <a:rPr lang="en-US" dirty="0" err="1" smtClean="0"/>
              <a:t>Kratos</a:t>
            </a:r>
            <a:endParaRPr lang="ar-JO" dirty="0" smtClean="0"/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</a:t>
            </a:r>
            <a:r>
              <a:rPr lang="en-US" dirty="0" smtClean="0"/>
              <a:t>Demos</a:t>
            </a:r>
            <a:r>
              <a:rPr lang="ar-JO" dirty="0" smtClean="0"/>
              <a:t> -  الشعب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</a:t>
            </a:r>
            <a:r>
              <a:rPr lang="en-US" dirty="0" err="1" smtClean="0"/>
              <a:t>Kratos</a:t>
            </a:r>
            <a:r>
              <a:rPr lang="ar-JO" dirty="0" smtClean="0"/>
              <a:t> </a:t>
            </a:r>
            <a:r>
              <a:rPr lang="en-US" dirty="0" smtClean="0"/>
              <a:t> </a:t>
            </a:r>
            <a:r>
              <a:rPr lang="ar-JO" dirty="0" smtClean="0"/>
              <a:t>- </a:t>
            </a:r>
            <a:r>
              <a:rPr lang="en-US" dirty="0" smtClean="0"/>
              <a:t> </a:t>
            </a:r>
            <a:r>
              <a:rPr lang="ar-JO" dirty="0" smtClean="0"/>
              <a:t>السلطة أو الحكم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0070C0"/>
                </a:solidFill>
              </a:rPr>
              <a:t>معنى الديمقراطية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JO" dirty="0"/>
              <a:t>الديمقراطية هي </a:t>
            </a:r>
            <a:r>
              <a:rPr lang="ar-JO" dirty="0">
                <a:solidFill>
                  <a:srgbClr val="FF0000"/>
                </a:solidFill>
              </a:rPr>
              <a:t>شكل من أشكال الحكم </a:t>
            </a:r>
            <a:r>
              <a:rPr lang="ar-JO" dirty="0"/>
              <a:t>الذي يتم </a:t>
            </a:r>
            <a:r>
              <a:rPr lang="ar-JO" dirty="0" smtClean="0"/>
              <a:t>بها انتخاب </a:t>
            </a:r>
            <a:r>
              <a:rPr lang="ar-JO" dirty="0">
                <a:solidFill>
                  <a:srgbClr val="FF0000"/>
                </a:solidFill>
              </a:rPr>
              <a:t>الحكام</a:t>
            </a:r>
            <a:r>
              <a:rPr lang="ar-JO" dirty="0"/>
              <a:t> من قبل </a:t>
            </a:r>
            <a:r>
              <a:rPr lang="ar-JO" dirty="0">
                <a:solidFill>
                  <a:srgbClr val="FF0000"/>
                </a:solidFill>
              </a:rPr>
              <a:t>الشعب</a:t>
            </a:r>
            <a:r>
              <a:rPr lang="ar-JO" dirty="0" smtClean="0"/>
              <a:t>.</a:t>
            </a:r>
          </a:p>
          <a:p>
            <a:pPr algn="just" rtl="1"/>
            <a:r>
              <a:rPr lang="ar-JO" dirty="0"/>
              <a:t>من هم الحكام؟</a:t>
            </a:r>
          </a:p>
          <a:p>
            <a:pPr algn="just" rtl="1"/>
            <a:r>
              <a:rPr lang="ar-JO" dirty="0"/>
              <a:t>أي نوع من الانتخابات</a:t>
            </a:r>
            <a:r>
              <a:rPr lang="ar-JO" dirty="0" smtClean="0"/>
              <a:t>؟</a:t>
            </a:r>
          </a:p>
          <a:p>
            <a:pPr algn="just" rtl="1"/>
            <a:r>
              <a:rPr lang="ar-JO" dirty="0" smtClean="0"/>
              <a:t>من هو الشعب ؟ </a:t>
            </a:r>
          </a:p>
          <a:p>
            <a:pPr algn="just" rtl="1"/>
            <a:r>
              <a:rPr lang="ar-JO" dirty="0" smtClean="0"/>
              <a:t>أي شكل من أشكال الحكومة ؟ </a:t>
            </a:r>
          </a:p>
          <a:p>
            <a:pPr algn="just" rtl="1"/>
            <a:r>
              <a:rPr lang="ar-JO" dirty="0"/>
              <a:t>ابراهيم لينكن -  </a:t>
            </a:r>
            <a:r>
              <a:rPr lang="ar-JO" dirty="0">
                <a:solidFill>
                  <a:srgbClr val="FF0000"/>
                </a:solidFill>
              </a:rPr>
              <a:t>الديمقراطية هي </a:t>
            </a:r>
            <a:r>
              <a:rPr lang="ar-JO" dirty="0" smtClean="0">
                <a:solidFill>
                  <a:srgbClr val="FF0000"/>
                </a:solidFill>
              </a:rPr>
              <a:t>حكم </a:t>
            </a:r>
            <a:r>
              <a:rPr lang="ar-JO" dirty="0">
                <a:solidFill>
                  <a:srgbClr val="FF0000"/>
                </a:solidFill>
              </a:rPr>
              <a:t>الشعب، من الشعب </a:t>
            </a:r>
            <a:r>
              <a:rPr lang="ar-JO" dirty="0" smtClean="0">
                <a:solidFill>
                  <a:srgbClr val="FF0000"/>
                </a:solidFill>
              </a:rPr>
              <a:t>ومن أجل الشعب</a:t>
            </a:r>
          </a:p>
          <a:p>
            <a:pPr marL="0" indent="0" algn="r" rt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>
            <a:normAutofit/>
          </a:bodyPr>
          <a:lstStyle/>
          <a:p>
            <a:r>
              <a:rPr lang="ar-JO" b="1" dirty="0" smtClean="0">
                <a:solidFill>
                  <a:srgbClr val="0070C0"/>
                </a:solidFill>
              </a:rPr>
              <a:t>خصائص الديمقراطية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/>
          </a:bodyPr>
          <a:lstStyle/>
          <a:p>
            <a:pPr algn="just" rtl="1"/>
            <a:r>
              <a:rPr lang="ar-JO" dirty="0" smtClean="0"/>
              <a:t>في الديمقراطية : يجب أن تكون السلطة النهائية في اتخاذ القرارات مع </a:t>
            </a:r>
            <a:r>
              <a:rPr lang="ar-JO" dirty="0" smtClean="0">
                <a:solidFill>
                  <a:srgbClr val="FF0000"/>
                </a:solidFill>
              </a:rPr>
              <a:t>هؤلاء الذين تم انتخابهم من قبل الشعب </a:t>
            </a:r>
          </a:p>
          <a:p>
            <a:pPr algn="just" rtl="1"/>
            <a:r>
              <a:rPr lang="ar-JO" dirty="0"/>
              <a:t>يجب أن تستند الديمقراطية على </a:t>
            </a:r>
            <a:r>
              <a:rPr lang="ar-JO" dirty="0">
                <a:solidFill>
                  <a:srgbClr val="FF0000"/>
                </a:solidFill>
              </a:rPr>
              <a:t>انتخابات حرة </a:t>
            </a:r>
            <a:r>
              <a:rPr lang="ar-JO" dirty="0" smtClean="0">
                <a:solidFill>
                  <a:srgbClr val="FF0000"/>
                </a:solidFill>
              </a:rPr>
              <a:t>ونزيهة </a:t>
            </a:r>
            <a:r>
              <a:rPr lang="ar-JO" dirty="0" smtClean="0"/>
              <a:t>قد يخسر بها هؤلاء الذين هم بالسلطة حاليا . </a:t>
            </a:r>
          </a:p>
          <a:p>
            <a:pPr algn="just" rtl="1"/>
            <a:r>
              <a:rPr lang="ar-JO" dirty="0"/>
              <a:t>في ظل نظام ديمقراطي، يجب أن يكون </a:t>
            </a:r>
            <a:r>
              <a:rPr lang="ar-JO" dirty="0" smtClean="0"/>
              <a:t>لكل </a:t>
            </a:r>
            <a:r>
              <a:rPr lang="ar-JO" dirty="0">
                <a:solidFill>
                  <a:srgbClr val="FF0000"/>
                </a:solidFill>
              </a:rPr>
              <a:t>مواطن </a:t>
            </a:r>
            <a:r>
              <a:rPr lang="ar-JO" dirty="0" smtClean="0"/>
              <a:t>صوت انتخابي </a:t>
            </a:r>
            <a:r>
              <a:rPr lang="ar-JO" dirty="0"/>
              <a:t>واحد ويجب أن يكون لكل صوت قيمة </a:t>
            </a:r>
            <a:r>
              <a:rPr lang="ar-JO" dirty="0" smtClean="0"/>
              <a:t>واحدة</a:t>
            </a:r>
          </a:p>
          <a:p>
            <a:pPr algn="just" rtl="1"/>
            <a:r>
              <a:rPr lang="ar-JO" dirty="0">
                <a:solidFill>
                  <a:srgbClr val="FF0000"/>
                </a:solidFill>
              </a:rPr>
              <a:t>الحكومة الديمقراطية </a:t>
            </a:r>
            <a:r>
              <a:rPr lang="ar-JO" dirty="0"/>
              <a:t>تحكم ضمن حدود تم وضعها بموجب القانون </a:t>
            </a:r>
            <a:r>
              <a:rPr lang="ar-JO" dirty="0" smtClean="0"/>
              <a:t>الدستوري.</a:t>
            </a:r>
          </a:p>
          <a:p>
            <a:pPr algn="just" rtl="1"/>
            <a:r>
              <a:rPr lang="ar-JO" dirty="0"/>
              <a:t>يسمح للأحزاب المعارضة في ممارسة نشاطها بحرية قبل وبعد </a:t>
            </a:r>
            <a:r>
              <a:rPr lang="ar-JO" dirty="0" smtClean="0"/>
              <a:t>الانتخابات</a:t>
            </a:r>
          </a:p>
          <a:p>
            <a:pPr algn="just" rtl="1"/>
            <a:r>
              <a:rPr lang="ar-JO" dirty="0" smtClean="0"/>
              <a:t>تقوم </a:t>
            </a:r>
            <a:r>
              <a:rPr lang="ar-JO" dirty="0"/>
              <a:t>الحكومات الديمقراطية على المبادئ الأساسية للمساواة السياسية.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0070C0"/>
                </a:solidFill>
              </a:rPr>
              <a:t>مزايا الديمقراطية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5102352"/>
          </a:xfrm>
        </p:spPr>
        <p:txBody>
          <a:bodyPr>
            <a:normAutofit/>
          </a:bodyPr>
          <a:lstStyle/>
          <a:p>
            <a:pPr marL="273050" indent="-44450" algn="just" rtl="1"/>
            <a:r>
              <a:rPr lang="ar-JO" dirty="0" smtClean="0"/>
              <a:t> الحكومة الديمقراطية هي الشكل الافضل من اشكال الحكومة لأنها الشكل الأكثر  </a:t>
            </a:r>
          </a:p>
          <a:p>
            <a:pPr marL="228600" indent="0" algn="just" rtl="1">
              <a:buNone/>
            </a:pPr>
            <a:r>
              <a:rPr lang="ar-JO" dirty="0"/>
              <a:t> </a:t>
            </a:r>
            <a:r>
              <a:rPr lang="ar-JO" dirty="0" smtClean="0"/>
              <a:t>  عرضة للمساءلة بين أشكال الحكم </a:t>
            </a:r>
          </a:p>
          <a:p>
            <a:pPr marL="273050" indent="-44450" algn="just" rtl="1"/>
            <a:r>
              <a:rPr lang="ar-JO" dirty="0" smtClean="0"/>
              <a:t> الديمقراطية تحسن نوعية عملية صنع القرار </a:t>
            </a:r>
          </a:p>
          <a:p>
            <a:pPr marL="273050" indent="-44450" algn="just" rtl="1"/>
            <a:r>
              <a:rPr lang="ar-JO" dirty="0"/>
              <a:t> </a:t>
            </a:r>
            <a:r>
              <a:rPr lang="ar-JO" dirty="0" smtClean="0"/>
              <a:t>تقدم الديمقراطية وسيلة للتعامل مع الخلافات و الصراعات . </a:t>
            </a:r>
          </a:p>
          <a:p>
            <a:pPr marL="273050" indent="-44450" algn="just" rtl="1"/>
            <a:r>
              <a:rPr lang="ar-JO" dirty="0" smtClean="0"/>
              <a:t>في ظل الديمقراطية , لا يوجد خاسر دائم أو رابح دائم </a:t>
            </a:r>
          </a:p>
          <a:p>
            <a:pPr marL="228600" indent="0" algn="r" rtl="1">
              <a:buNone/>
            </a:pPr>
            <a:endParaRPr lang="ar-JO" dirty="0" smtClean="0"/>
          </a:p>
          <a:p>
            <a:pPr marL="228600" indent="0" algn="r" rtl="1">
              <a:buNone/>
            </a:pPr>
            <a:endParaRPr lang="ar-JO" dirty="0" smtClean="0"/>
          </a:p>
          <a:p>
            <a:pPr marL="273050" indent="-44450" algn="r" rtl="1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-381000"/>
            <a:ext cx="8534400" cy="3810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r>
              <a:rPr lang="ar-JO" dirty="0"/>
              <a:t>الديمقراطية هي أفضل من غيرها من أشكال الحكومة </a:t>
            </a:r>
            <a:r>
              <a:rPr lang="ar-JO" dirty="0" smtClean="0"/>
              <a:t>لأنها تسمح </a:t>
            </a:r>
            <a:r>
              <a:rPr lang="ar-JO" dirty="0"/>
              <a:t>لنا </a:t>
            </a:r>
            <a:r>
              <a:rPr lang="ar-JO" dirty="0" smtClean="0"/>
              <a:t>بتصحيح </a:t>
            </a:r>
            <a:r>
              <a:rPr lang="ar-JO" dirty="0"/>
              <a:t>أخطائها</a:t>
            </a:r>
            <a:r>
              <a:rPr lang="ar-JO" dirty="0" smtClean="0"/>
              <a:t>.</a:t>
            </a:r>
          </a:p>
          <a:p>
            <a:pPr algn="just" rtl="1"/>
            <a:r>
              <a:rPr lang="ar-JO" dirty="0"/>
              <a:t>الديمقراطية تعزز كرامة المواطن، </a:t>
            </a:r>
            <a:r>
              <a:rPr lang="ar-JO" dirty="0" smtClean="0"/>
              <a:t>لأنها تقوم </a:t>
            </a:r>
            <a:r>
              <a:rPr lang="ar-JO" dirty="0"/>
              <a:t>على مبدأ المساواة السياسية، </a:t>
            </a:r>
            <a:r>
              <a:rPr lang="ar-JO" dirty="0" smtClean="0"/>
              <a:t>وعلى </a:t>
            </a:r>
            <a:r>
              <a:rPr lang="ar-JO" dirty="0"/>
              <a:t>الاعتراف بأن أشد الناس فقرا والأقل تعليما لديهم نفس </a:t>
            </a:r>
            <a:r>
              <a:rPr lang="ar-JO" dirty="0" smtClean="0"/>
              <a:t>مكانة الأغنياء </a:t>
            </a:r>
            <a:r>
              <a:rPr lang="ar-JO" dirty="0"/>
              <a:t>والمتعلمين.</a:t>
            </a:r>
            <a:endParaRPr lang="ar-JO" dirty="0" smtClean="0"/>
          </a:p>
          <a:p>
            <a:pPr algn="r" rt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488</TotalTime>
  <Words>1009</Words>
  <Application>Microsoft Office PowerPoint</Application>
  <PresentationFormat>On-screen Show (4:3)</PresentationFormat>
  <Paragraphs>142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Georgia</vt:lpstr>
      <vt:lpstr>Times New Roman</vt:lpstr>
      <vt:lpstr>Wingdings</vt:lpstr>
      <vt:lpstr>Wingdings 2</vt:lpstr>
      <vt:lpstr>Civic</vt:lpstr>
      <vt:lpstr>ما هي الديمقراطية؟     </vt:lpstr>
      <vt:lpstr>PowerPoint Presentation</vt:lpstr>
      <vt:lpstr>خلفية عن الموضوع</vt:lpstr>
      <vt:lpstr>المواضيع التي يغطيها هذا العرض</vt:lpstr>
      <vt:lpstr>المنشأ التاريخي لكلمة ديمقراطية </vt:lpstr>
      <vt:lpstr>معنى الديمقراطية</vt:lpstr>
      <vt:lpstr>خصائص الديمقراطية</vt:lpstr>
      <vt:lpstr>مزايا الديمقراطية</vt:lpstr>
      <vt:lpstr>PowerPoint Presentation</vt:lpstr>
      <vt:lpstr>العيوب المزعومة للديمقراطية</vt:lpstr>
      <vt:lpstr>الاختلافات بين الحكومات الديمقراطية و غير الديمقراطية </vt:lpstr>
      <vt:lpstr>مقارنة</vt:lpstr>
      <vt:lpstr>مقارنة</vt:lpstr>
      <vt:lpstr>مقارنة</vt:lpstr>
      <vt:lpstr>مقارنة</vt:lpstr>
      <vt:lpstr>يوجد نوعان من الديمقراطية : مباشرة و ممثلة</vt:lpstr>
      <vt:lpstr>الديمقراطية الممثلة</vt:lpstr>
      <vt:lpstr>صفات النظام الديمقراطي</vt:lpstr>
      <vt:lpstr>العناصر الأربعة الأساسية للديمقراطية</vt:lpstr>
      <vt:lpstr>دراسات حالات عملية   باكستان استونيا  فيجي زيمبامبوي  حدد أي من القيم الديمقراطية لا يتم احترامها</vt:lpstr>
      <vt:lpstr>الباكستان</vt:lpstr>
      <vt:lpstr>استونيا </vt:lpstr>
      <vt:lpstr>PowerPoint Presentation</vt:lpstr>
      <vt:lpstr>زيمبابوي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Democracy? Why Democracy?</dc:title>
  <dc:creator>LIJIN</dc:creator>
  <cp:lastModifiedBy>Karen Girgis</cp:lastModifiedBy>
  <cp:revision>96</cp:revision>
  <dcterms:created xsi:type="dcterms:W3CDTF">2006-08-16T00:00:00Z</dcterms:created>
  <dcterms:modified xsi:type="dcterms:W3CDTF">2016-04-11T21:09:32Z</dcterms:modified>
</cp:coreProperties>
</file>