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8"/>
  </p:notesMasterIdLst>
  <p:sldIdLst>
    <p:sldId id="256" r:id="rId3"/>
    <p:sldId id="257" r:id="rId4"/>
    <p:sldId id="288" r:id="rId5"/>
    <p:sldId id="289" r:id="rId6"/>
    <p:sldId id="290" r:id="rId7"/>
    <p:sldId id="291" r:id="rId8"/>
    <p:sldId id="262" r:id="rId9"/>
    <p:sldId id="292" r:id="rId10"/>
    <p:sldId id="293" r:id="rId11"/>
    <p:sldId id="294" r:id="rId12"/>
    <p:sldId id="273" r:id="rId13"/>
    <p:sldId id="295" r:id="rId14"/>
    <p:sldId id="275" r:id="rId15"/>
    <p:sldId id="296" r:id="rId16"/>
    <p:sldId id="297" r:id="rId17"/>
    <p:sldId id="277" r:id="rId18"/>
    <p:sldId id="298" r:id="rId19"/>
    <p:sldId id="299" r:id="rId20"/>
    <p:sldId id="300" r:id="rId21"/>
    <p:sldId id="281" r:id="rId22"/>
    <p:sldId id="301" r:id="rId23"/>
    <p:sldId id="284" r:id="rId24"/>
    <p:sldId id="302" r:id="rId25"/>
    <p:sldId id="286" r:id="rId26"/>
    <p:sldId id="303"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wDxFaaUu95mfUNsIMP4P3tkfZ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snapToObjects="1">
      <p:cViewPr varScale="1">
        <p:scale>
          <a:sx n="65" d="100"/>
          <a:sy n="65" d="100"/>
        </p:scale>
        <p:origin x="224"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7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364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602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284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75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852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146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680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846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036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21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903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417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1813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360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7739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8731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3952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002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787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848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74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 name="Google Shape;1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8" name="Google Shape;108;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4" name="Google Shape;114;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1" name="Google Shape;12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5" name="Google Shape;135;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2" name="Google Shape;142;p29"/>
          <p:cNvSpPr>
            <a:spLocks noGrp="1"/>
          </p:cNvSpPr>
          <p:nvPr>
            <p:ph type="pic" idx="2"/>
          </p:nvPr>
        </p:nvSpPr>
        <p:spPr>
          <a:xfrm>
            <a:off x="5183188" y="987425"/>
            <a:ext cx="6172200" cy="4873625"/>
          </a:xfrm>
          <a:prstGeom prst="rect">
            <a:avLst/>
          </a:prstGeom>
          <a:noFill/>
          <a:ln>
            <a:noFill/>
          </a:ln>
        </p:spPr>
      </p:sp>
      <p:sp>
        <p:nvSpPr>
          <p:cNvPr id="143" name="Google Shape;143;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 name="Google Shape;2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9" name="Google Shape;149;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5" name="Google Shape;155;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www.freepik.com/free-vector/pay-per-click-computer-desktop-with-cursor_7773419.htm#query=click%20money&amp;position=11&amp;from_view=searc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freepik.com/free-vector/social-tree-concept-illustration_12491662.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www.freepik.com/free-vector/podcast-content-abstract-concept-illustration_12290989.htm#page=2&amp;query=Content%20Marketing&amp;position=7&amp;from_view=searc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www.freepik.com/free-vector/contact-concept-landing-page_5155589.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s://www.freepik.com/free-vector/profitable-partnership-business-partners-cowork-affiliate-marketing-cost-effective-marketing-solution-affiliate-marketing-management-concept_10780044.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freepik.com/free-vector/influencer-concept-landing-page_5337077.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freepik.com/free-vector/vintage-tv_763025.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2" name="TextBox 1">
            <a:extLst>
              <a:ext uri="{FF2B5EF4-FFF2-40B4-BE49-F238E27FC236}">
                <a16:creationId xmlns:a16="http://schemas.microsoft.com/office/drawing/2014/main" id="{90F2A2B7-C993-DD4F-B47A-A9C9B35035FC}"/>
              </a:ext>
            </a:extLst>
          </p:cNvPr>
          <p:cNvSpPr txBox="1"/>
          <p:nvPr/>
        </p:nvSpPr>
        <p:spPr>
          <a:xfrm>
            <a:off x="2705738" y="3610103"/>
            <a:ext cx="6735147" cy="1015663"/>
          </a:xfrm>
          <a:prstGeom prst="rect">
            <a:avLst/>
          </a:prstGeom>
          <a:noFill/>
        </p:spPr>
        <p:txBody>
          <a:bodyPr wrap="square" rtlCol="0">
            <a:spAutoFit/>
          </a:bodyPr>
          <a:lstStyle/>
          <a:p>
            <a:r>
              <a:rPr lang="en-PS" sz="6000" b="1" dirty="0"/>
              <a:t>م</a:t>
            </a:r>
            <a:r>
              <a:rPr lang="ar-SA" sz="6000" b="1" dirty="0"/>
              <a:t>قدمة في التسويق الرقمي</a:t>
            </a:r>
            <a:endParaRPr lang="en-PS" sz="6000" b="1" dirty="0"/>
          </a:p>
        </p:txBody>
      </p:sp>
      <p:sp>
        <p:nvSpPr>
          <p:cNvPr id="3" name="TextBox 2">
            <a:extLst>
              <a:ext uri="{FF2B5EF4-FFF2-40B4-BE49-F238E27FC236}">
                <a16:creationId xmlns:a16="http://schemas.microsoft.com/office/drawing/2014/main" id="{8678C3C3-B543-B148-A359-6718282E5616}"/>
              </a:ext>
            </a:extLst>
          </p:cNvPr>
          <p:cNvSpPr txBox="1"/>
          <p:nvPr/>
        </p:nvSpPr>
        <p:spPr>
          <a:xfrm>
            <a:off x="2184739" y="4928540"/>
            <a:ext cx="7597211" cy="584775"/>
          </a:xfrm>
          <a:prstGeom prst="rect">
            <a:avLst/>
          </a:prstGeom>
          <a:noFill/>
        </p:spPr>
        <p:txBody>
          <a:bodyPr wrap="square" rtlCol="0">
            <a:spAutoFit/>
          </a:bodyPr>
          <a:lstStyle/>
          <a:p>
            <a:pPr algn="ctr" rtl="1"/>
            <a:r>
              <a:rPr lang="ar-SA" sz="3200" b="1" dirty="0"/>
              <a:t>إعداد: </a:t>
            </a:r>
            <a:r>
              <a:rPr lang="ar-SA" sz="3200" b="1" dirty="0" err="1"/>
              <a:t>أ</a:t>
            </a:r>
            <a:r>
              <a:rPr lang="ar-SA" sz="3200" b="1" dirty="0"/>
              <a:t>. طارق ثابت</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2000" advTm="3261"/>
    </mc:Choice>
    <mc:Fallback xmlns="">
      <p:transition spd="slow" advTm="32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extBox 3">
            <a:extLst>
              <a:ext uri="{FF2B5EF4-FFF2-40B4-BE49-F238E27FC236}">
                <a16:creationId xmlns:a16="http://schemas.microsoft.com/office/drawing/2014/main" id="{71DB1D00-AC4C-D242-93FA-4D9CB9D3DB4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3" name="TextBox 2">
            <a:extLst>
              <a:ext uri="{FF2B5EF4-FFF2-40B4-BE49-F238E27FC236}">
                <a16:creationId xmlns:a16="http://schemas.microsoft.com/office/drawing/2014/main" id="{F65587A6-E1E2-5E4F-BD8D-FBA1919EE233}"/>
              </a:ext>
            </a:extLst>
          </p:cNvPr>
          <p:cNvSpPr txBox="1"/>
          <p:nvPr/>
        </p:nvSpPr>
        <p:spPr>
          <a:xfrm>
            <a:off x="4978818" y="-775552"/>
            <a:ext cx="6659671" cy="1975022"/>
          </a:xfrm>
          <a:prstGeom prst="rect">
            <a:avLst/>
          </a:prstGeom>
        </p:spPr>
        <p:txBody>
          <a:bodyPr vert="horz" lIns="91440" tIns="45720" rIns="91440" bIns="45720" rtlCol="0" anchor="b">
            <a:normAutofit/>
          </a:bodyPr>
          <a:lstStyle/>
          <a:p>
            <a:pPr algn="r" rtl="1">
              <a:lnSpc>
                <a:spcPct val="90000"/>
              </a:lnSpc>
              <a:spcBef>
                <a:spcPct val="0"/>
              </a:spcBef>
              <a:spcAft>
                <a:spcPts val="600"/>
              </a:spcAft>
            </a:pP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تحسين</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نتائج</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محركات</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البحث</a:t>
            </a:r>
            <a:r>
              <a:rPr lang="en-US" sz="4000" b="1" kern="1200" dirty="0">
                <a:solidFill>
                  <a:schemeClr val="tx1"/>
                </a:solidFill>
                <a:latin typeface="+mj-lt"/>
                <a:ea typeface="+mj-ea"/>
                <a:cs typeface="+mj-cs"/>
              </a:rPr>
              <a:t> SEO </a:t>
            </a:r>
          </a:p>
        </p:txBody>
      </p:sp>
      <p:sp>
        <p:nvSpPr>
          <p:cNvPr id="5" name="TextBox 4">
            <a:extLst>
              <a:ext uri="{FF2B5EF4-FFF2-40B4-BE49-F238E27FC236}">
                <a16:creationId xmlns:a16="http://schemas.microsoft.com/office/drawing/2014/main" id="{5398DB28-DF1B-CE49-B273-D8A936C9A81D}"/>
              </a:ext>
            </a:extLst>
          </p:cNvPr>
          <p:cNvSpPr txBox="1"/>
          <p:nvPr/>
        </p:nvSpPr>
        <p:spPr>
          <a:xfrm>
            <a:off x="2604052" y="1570780"/>
            <a:ext cx="8648675" cy="2308324"/>
          </a:xfrm>
          <a:prstGeom prst="rect">
            <a:avLst/>
          </a:prstGeom>
          <a:noFill/>
        </p:spPr>
        <p:txBody>
          <a:bodyPr wrap="square" rtlCol="0">
            <a:spAutoFit/>
          </a:bodyPr>
          <a:lstStyle/>
          <a:p>
            <a:pPr algn="r" rtl="1"/>
            <a:r>
              <a:rPr lang="ar-SA" sz="3200" b="1" u="sng" dirty="0"/>
              <a:t>الكلمات المفتاحية </a:t>
            </a:r>
            <a:r>
              <a:rPr lang="en-US" sz="3200" b="1" u="sng" dirty="0"/>
              <a:t>Keywords</a:t>
            </a:r>
          </a:p>
          <a:p>
            <a:pPr algn="r" rtl="1"/>
            <a:r>
              <a:rPr lang="ar-SA" sz="2800" dirty="0"/>
              <a:t>هي الكلمات والعبارات التي يدخلها المستخدم في محرك البحث للحصول على المعلومات التي يريدها. وهي أيضاُ الكلمات التي توضح محتواك والهدف منه. فكيف تقوم باختيار كلمات مفتاحية مناسبة بحيث ترفع من ترتيب موقعك على محركات البحث وتزيد عدد الزيارات له؟</a:t>
            </a:r>
          </a:p>
        </p:txBody>
      </p:sp>
    </p:spTree>
    <p:extLst>
      <p:ext uri="{BB962C8B-B14F-4D97-AF65-F5344CB8AC3E}">
        <p14:creationId xmlns:p14="http://schemas.microsoft.com/office/powerpoint/2010/main" val="291318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extBox 3">
            <a:extLst>
              <a:ext uri="{FF2B5EF4-FFF2-40B4-BE49-F238E27FC236}">
                <a16:creationId xmlns:a16="http://schemas.microsoft.com/office/drawing/2014/main" id="{98AC614F-456B-CF47-A131-566B2E97F391}"/>
              </a:ext>
            </a:extLst>
          </p:cNvPr>
          <p:cNvSpPr txBox="1"/>
          <p:nvPr/>
        </p:nvSpPr>
        <p:spPr>
          <a:xfrm>
            <a:off x="8526672" y="1294821"/>
            <a:ext cx="2926080" cy="2955686"/>
          </a:xfrm>
          <a:prstGeom prst="rect">
            <a:avLst/>
          </a:prstGeom>
        </p:spPr>
        <p:txBody>
          <a:bodyPr vert="horz" lIns="91440" tIns="45720" rIns="91440" bIns="45720" rtlCol="0" anchor="b">
            <a:normAutofit/>
          </a:bodyPr>
          <a:lstStyle/>
          <a:p>
            <a:pPr algn="ctr"/>
            <a:r>
              <a:rPr lang="ar-SA" sz="4800" b="1" dirty="0"/>
              <a:t>الاعلان في محركات البحث</a:t>
            </a:r>
            <a:endParaRPr lang="en-PS" sz="4800" b="1" dirty="0"/>
          </a:p>
          <a:p>
            <a:pPr algn="ctr">
              <a:lnSpc>
                <a:spcPct val="90000"/>
              </a:lnSpc>
              <a:spcBef>
                <a:spcPct val="0"/>
              </a:spcBef>
              <a:spcAft>
                <a:spcPts val="600"/>
              </a:spcAft>
            </a:pPr>
            <a:r>
              <a:rPr lang="en-US" sz="4800" b="1" kern="1200" dirty="0">
                <a:solidFill>
                  <a:schemeClr val="tx1"/>
                </a:solidFill>
                <a:latin typeface="+mj-lt"/>
                <a:ea typeface="+mj-ea"/>
                <a:cs typeface="+mj-cs"/>
              </a:rPr>
              <a:t>SEM</a:t>
            </a:r>
          </a:p>
        </p:txBody>
      </p:sp>
      <p:pic>
        <p:nvPicPr>
          <p:cNvPr id="5" name="Picture 2">
            <a:extLst>
              <a:ext uri="{FF2B5EF4-FFF2-40B4-BE49-F238E27FC236}">
                <a16:creationId xmlns:a16="http://schemas.microsoft.com/office/drawing/2014/main" id="{B12549F3-D552-9644-91D2-C2F70BA24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907" y="1294821"/>
            <a:ext cx="4051300" cy="4051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79B3FD-9CD6-8640-830F-1218E76ABEF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4042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extBox 3">
            <a:extLst>
              <a:ext uri="{FF2B5EF4-FFF2-40B4-BE49-F238E27FC236}">
                <a16:creationId xmlns:a16="http://schemas.microsoft.com/office/drawing/2014/main" id="{71DB1D00-AC4C-D242-93FA-4D9CB9D3DB4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6" name="TextBox 5">
            <a:extLst>
              <a:ext uri="{FF2B5EF4-FFF2-40B4-BE49-F238E27FC236}">
                <a16:creationId xmlns:a16="http://schemas.microsoft.com/office/drawing/2014/main" id="{F2D44EEC-7BFA-B54F-BD9F-18A6DE272D80}"/>
              </a:ext>
            </a:extLst>
          </p:cNvPr>
          <p:cNvSpPr txBox="1"/>
          <p:nvPr/>
        </p:nvSpPr>
        <p:spPr>
          <a:xfrm>
            <a:off x="4604013" y="-935959"/>
            <a:ext cx="7366526" cy="2242769"/>
          </a:xfrm>
          <a:prstGeom prst="rect">
            <a:avLst/>
          </a:prstGeom>
        </p:spPr>
        <p:txBody>
          <a:bodyPr vert="horz" lIns="91440" tIns="45720" rIns="91440" bIns="45720" rtlCol="0" anchor="b">
            <a:normAutofit/>
          </a:bodyPr>
          <a:lstStyle/>
          <a:p>
            <a:pPr algn="ctr" rtl="1"/>
            <a:r>
              <a:rPr lang="ar-SA" sz="4000" b="1" dirty="0"/>
              <a:t>الاعلان في محركات البحث</a:t>
            </a:r>
            <a:r>
              <a:rPr lang="en-PS" sz="4000" b="1" dirty="0"/>
              <a:t> </a:t>
            </a:r>
            <a:r>
              <a:rPr lang="en-US" sz="4000" b="1" kern="1200" dirty="0">
                <a:solidFill>
                  <a:schemeClr val="tx1"/>
                </a:solidFill>
              </a:rPr>
              <a:t>SEM </a:t>
            </a:r>
          </a:p>
        </p:txBody>
      </p:sp>
      <p:sp>
        <p:nvSpPr>
          <p:cNvPr id="7" name="TextBox 6">
            <a:extLst>
              <a:ext uri="{FF2B5EF4-FFF2-40B4-BE49-F238E27FC236}">
                <a16:creationId xmlns:a16="http://schemas.microsoft.com/office/drawing/2014/main" id="{0254A036-3B5A-1945-9846-D65B38437A38}"/>
              </a:ext>
            </a:extLst>
          </p:cNvPr>
          <p:cNvSpPr txBox="1"/>
          <p:nvPr/>
        </p:nvSpPr>
        <p:spPr>
          <a:xfrm>
            <a:off x="1514475" y="1472004"/>
            <a:ext cx="9823977" cy="4462760"/>
          </a:xfrm>
          <a:prstGeom prst="rect">
            <a:avLst/>
          </a:prstGeom>
          <a:noFill/>
        </p:spPr>
        <p:txBody>
          <a:bodyPr wrap="square" rtlCol="0">
            <a:spAutoFit/>
          </a:bodyPr>
          <a:lstStyle/>
          <a:p>
            <a:pPr algn="r" rtl="1"/>
            <a:r>
              <a:rPr lang="ar-SA" sz="3200" b="1" u="sng" dirty="0"/>
              <a:t>ماهي خطوات التسويق على محركات البحث؟</a:t>
            </a:r>
          </a:p>
          <a:p>
            <a:pPr marL="514350" indent="-514350" algn="r" rtl="1">
              <a:buFont typeface="+mj-lt"/>
              <a:buAutoNum type="arabicPeriod"/>
            </a:pPr>
            <a:r>
              <a:rPr lang="ar-SA" sz="2800" dirty="0"/>
              <a:t>بالبداية، يجب أن  تختار محرك البحث الذي تود الاعلان عليه وانشاء حساب هناك. </a:t>
            </a:r>
          </a:p>
          <a:p>
            <a:pPr marL="514350" indent="-514350" algn="r" rtl="1">
              <a:buFont typeface="+mj-lt"/>
              <a:buAutoNum type="arabicPeriod"/>
            </a:pPr>
            <a:r>
              <a:rPr lang="ar-SA" sz="2800" dirty="0"/>
              <a:t>ثم عليك اختيار الكلمات المفتاحية المتعلقة بمحتواك الالكتروني. </a:t>
            </a:r>
          </a:p>
          <a:p>
            <a:pPr marL="514350" indent="-514350" algn="r" rtl="1">
              <a:buFont typeface="+mj-lt"/>
              <a:buAutoNum type="arabicPeriod"/>
            </a:pPr>
            <a:r>
              <a:rPr lang="ar-SA" sz="2800" dirty="0"/>
              <a:t>قم بكتابة نص قصير يظهر تحت الرابط الذي سيظهر في نتائج البحث، يمكنك أن تظهر في النص موقعك الجغرافي، ورقم هاتف للاتصال بك.</a:t>
            </a:r>
          </a:p>
          <a:p>
            <a:pPr marL="514350" indent="-514350" algn="r" rtl="1">
              <a:buFont typeface="+mj-lt"/>
              <a:buAutoNum type="arabicPeriod"/>
            </a:pPr>
            <a:r>
              <a:rPr lang="ar-SA" sz="2800" dirty="0"/>
              <a:t>حدد الموقع الجغرافي للجمهور الذي تود استهدافه بإعلانك.</a:t>
            </a:r>
          </a:p>
          <a:p>
            <a:pPr marL="514350" indent="-514350" algn="r" rtl="1">
              <a:buFont typeface="+mj-lt"/>
              <a:buAutoNum type="arabicPeriod"/>
            </a:pPr>
            <a:r>
              <a:rPr lang="ar-SA" sz="2800" dirty="0"/>
              <a:t>قم بتحديد الميزانية التي ترغب </a:t>
            </a:r>
            <a:r>
              <a:rPr lang="ar-SA" sz="2800" dirty="0" err="1"/>
              <a:t>بتخيصها</a:t>
            </a:r>
            <a:r>
              <a:rPr lang="ar-SA" sz="2800" dirty="0"/>
              <a:t> لحملتك الاعلانية والمبلغ الذي تود دفعه في كل مرة يقوم أحدهم بالنقر على رابطك. يمكنك بسهولة زيادة او تنقيص</a:t>
            </a:r>
            <a:endParaRPr lang="en-US" sz="2800" dirty="0"/>
          </a:p>
          <a:p>
            <a:pPr algn="r" rtl="1"/>
            <a:r>
              <a:rPr lang="ar-SA" sz="2800" dirty="0"/>
              <a:t> هذا المبلغ بحسب النتائج التي تود تحقيقها. </a:t>
            </a:r>
          </a:p>
        </p:txBody>
      </p:sp>
    </p:spTree>
    <p:extLst>
      <p:ext uri="{BB962C8B-B14F-4D97-AF65-F5344CB8AC3E}">
        <p14:creationId xmlns:p14="http://schemas.microsoft.com/office/powerpoint/2010/main" val="28733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extBox 3">
            <a:extLst>
              <a:ext uri="{FF2B5EF4-FFF2-40B4-BE49-F238E27FC236}">
                <a16:creationId xmlns:a16="http://schemas.microsoft.com/office/drawing/2014/main" id="{98AC614F-456B-CF47-A131-566B2E97F391}"/>
              </a:ext>
            </a:extLst>
          </p:cNvPr>
          <p:cNvSpPr txBox="1"/>
          <p:nvPr/>
        </p:nvSpPr>
        <p:spPr>
          <a:xfrm>
            <a:off x="8526672" y="1294821"/>
            <a:ext cx="2926080" cy="2955686"/>
          </a:xfrm>
          <a:prstGeom prst="rect">
            <a:avLst/>
          </a:prstGeom>
        </p:spPr>
        <p:txBody>
          <a:bodyPr vert="horz" lIns="91440" tIns="45720" rIns="91440" bIns="45720" rtlCol="0" anchor="b">
            <a:normAutofit/>
          </a:bodyPr>
          <a:lstStyle/>
          <a:p>
            <a:pPr algn="ctr"/>
            <a:r>
              <a:rPr lang="ar-SA" sz="4800" b="1" dirty="0"/>
              <a:t>الدفع مقابل النقرة </a:t>
            </a:r>
            <a:endParaRPr lang="en-US" sz="4800" b="1" dirty="0"/>
          </a:p>
          <a:p>
            <a:pPr algn="ctr"/>
            <a:r>
              <a:rPr lang="en-US" sz="4800" b="1" dirty="0"/>
              <a:t>PPC </a:t>
            </a:r>
          </a:p>
        </p:txBody>
      </p:sp>
      <p:pic>
        <p:nvPicPr>
          <p:cNvPr id="11266" name="Picture 2">
            <a:hlinkClick r:id="rId4"/>
            <a:extLst>
              <a:ext uri="{FF2B5EF4-FFF2-40B4-BE49-F238E27FC236}">
                <a16:creationId xmlns:a16="http://schemas.microsoft.com/office/drawing/2014/main" id="{E9171BF6-010D-8642-BEC0-586EEE9B88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506" r="1537"/>
          <a:stretch/>
        </p:blipFill>
        <p:spPr bwMode="auto">
          <a:xfrm>
            <a:off x="3280426" y="1294821"/>
            <a:ext cx="5631148" cy="4083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A8950A-BFD3-CC43-B66F-0C6B1F4C954D}"/>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95309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extBox 3">
            <a:extLst>
              <a:ext uri="{FF2B5EF4-FFF2-40B4-BE49-F238E27FC236}">
                <a16:creationId xmlns:a16="http://schemas.microsoft.com/office/drawing/2014/main" id="{71DB1D00-AC4C-D242-93FA-4D9CB9D3DB4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3" name="TextBox 2">
            <a:extLst>
              <a:ext uri="{FF2B5EF4-FFF2-40B4-BE49-F238E27FC236}">
                <a16:creationId xmlns:a16="http://schemas.microsoft.com/office/drawing/2014/main" id="{DACAE527-D49D-9D46-AC4A-7D4F8AB69333}"/>
              </a:ext>
            </a:extLst>
          </p:cNvPr>
          <p:cNvSpPr txBox="1"/>
          <p:nvPr/>
        </p:nvSpPr>
        <p:spPr>
          <a:xfrm>
            <a:off x="4604013" y="-1207425"/>
            <a:ext cx="7366526" cy="2242769"/>
          </a:xfrm>
          <a:prstGeom prst="rect">
            <a:avLst/>
          </a:prstGeom>
        </p:spPr>
        <p:txBody>
          <a:bodyPr vert="horz" lIns="91440" tIns="45720" rIns="91440" bIns="45720" rtlCol="0" anchor="b">
            <a:normAutofit/>
          </a:bodyPr>
          <a:lstStyle/>
          <a:p>
            <a:pPr algn="ctr" rtl="1"/>
            <a:r>
              <a:rPr lang="ar-SA" sz="4000" b="1" dirty="0"/>
              <a:t>الدفع مقابل النقرة </a:t>
            </a:r>
            <a:r>
              <a:rPr lang="en-US" sz="4000" b="1" dirty="0"/>
              <a:t>PPC </a:t>
            </a:r>
          </a:p>
        </p:txBody>
      </p:sp>
      <p:sp>
        <p:nvSpPr>
          <p:cNvPr id="5" name="TextBox 4">
            <a:extLst>
              <a:ext uri="{FF2B5EF4-FFF2-40B4-BE49-F238E27FC236}">
                <a16:creationId xmlns:a16="http://schemas.microsoft.com/office/drawing/2014/main" id="{31A295DC-A7BF-6742-90A2-340F8449797B}"/>
              </a:ext>
            </a:extLst>
          </p:cNvPr>
          <p:cNvSpPr txBox="1"/>
          <p:nvPr/>
        </p:nvSpPr>
        <p:spPr>
          <a:xfrm>
            <a:off x="2405270" y="1200537"/>
            <a:ext cx="8933181" cy="4401205"/>
          </a:xfrm>
          <a:prstGeom prst="rect">
            <a:avLst/>
          </a:prstGeom>
          <a:noFill/>
        </p:spPr>
        <p:txBody>
          <a:bodyPr wrap="square" rtlCol="0">
            <a:spAutoFit/>
          </a:bodyPr>
          <a:lstStyle/>
          <a:p>
            <a:pPr algn="r" rtl="1"/>
            <a:r>
              <a:rPr lang="ar-SA" sz="2800" dirty="0"/>
              <a:t>هو أن تقوم بتمويل إعلان مدفوع ليظهر موقعك على قمة نتائج محركات البحث عند استخدام كلمات مفتاحية محددة. </a:t>
            </a:r>
          </a:p>
          <a:p>
            <a:pPr algn="r" rtl="1"/>
            <a:endParaRPr lang="ar-SA" sz="2800" dirty="0"/>
          </a:p>
          <a:p>
            <a:pPr algn="r" rtl="1"/>
            <a:r>
              <a:rPr lang="ar-SA" sz="2800" dirty="0"/>
              <a:t>وجود موقعك بهذا الشكل الظاهر يزيد من الزيارات له بشكل سريع، خاصة من قبل الزبائن المحتملين الذين قاموا بالبحث عن منتجات وخدمات لها علاقة بموقعك.</a:t>
            </a:r>
          </a:p>
          <a:p>
            <a:pPr algn="r" rtl="1"/>
            <a:endParaRPr lang="ar-SA" sz="2800" dirty="0"/>
          </a:p>
          <a:p>
            <a:pPr algn="r" rtl="1"/>
            <a:r>
              <a:rPr lang="ar-SA" sz="2800" dirty="0"/>
              <a:t> لذلك يفضل الكثير استخدام هذه الطريقة لزيادة الزيارات بدلاً من الاعتماد على تحسين نتائج محركات البحث فقط والتي قد تأخذ وقتاً طويلاً حتى تعود عليك بالنتائج المرغوبة. </a:t>
            </a:r>
          </a:p>
        </p:txBody>
      </p:sp>
    </p:spTree>
    <p:extLst>
      <p:ext uri="{BB962C8B-B14F-4D97-AF65-F5344CB8AC3E}">
        <p14:creationId xmlns:p14="http://schemas.microsoft.com/office/powerpoint/2010/main" val="294608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extBox 3">
            <a:extLst>
              <a:ext uri="{FF2B5EF4-FFF2-40B4-BE49-F238E27FC236}">
                <a16:creationId xmlns:a16="http://schemas.microsoft.com/office/drawing/2014/main" id="{71DB1D00-AC4C-D242-93FA-4D9CB9D3DB4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3" name="TextBox 2">
            <a:extLst>
              <a:ext uri="{FF2B5EF4-FFF2-40B4-BE49-F238E27FC236}">
                <a16:creationId xmlns:a16="http://schemas.microsoft.com/office/drawing/2014/main" id="{DD858A62-1E73-4848-83BB-DAB306C5EBA0}"/>
              </a:ext>
            </a:extLst>
          </p:cNvPr>
          <p:cNvSpPr txBox="1"/>
          <p:nvPr/>
        </p:nvSpPr>
        <p:spPr>
          <a:xfrm>
            <a:off x="4604013" y="-1207425"/>
            <a:ext cx="7366526" cy="2242769"/>
          </a:xfrm>
          <a:prstGeom prst="rect">
            <a:avLst/>
          </a:prstGeom>
        </p:spPr>
        <p:txBody>
          <a:bodyPr vert="horz" lIns="91440" tIns="45720" rIns="91440" bIns="45720" rtlCol="0" anchor="b">
            <a:normAutofit/>
          </a:bodyPr>
          <a:lstStyle/>
          <a:p>
            <a:pPr algn="ctr" rtl="1"/>
            <a:r>
              <a:rPr lang="ar-SA" sz="4000" b="1" dirty="0"/>
              <a:t>الدفع مقابل النقرة </a:t>
            </a:r>
            <a:r>
              <a:rPr lang="en-US" sz="4000" b="1" dirty="0"/>
              <a:t>PPC </a:t>
            </a:r>
          </a:p>
        </p:txBody>
      </p:sp>
      <p:sp>
        <p:nvSpPr>
          <p:cNvPr id="5" name="TextBox 4">
            <a:extLst>
              <a:ext uri="{FF2B5EF4-FFF2-40B4-BE49-F238E27FC236}">
                <a16:creationId xmlns:a16="http://schemas.microsoft.com/office/drawing/2014/main" id="{DFF97805-4674-CB46-8EF8-AB75372593CB}"/>
              </a:ext>
            </a:extLst>
          </p:cNvPr>
          <p:cNvSpPr txBox="1"/>
          <p:nvPr/>
        </p:nvSpPr>
        <p:spPr>
          <a:xfrm>
            <a:off x="3114674" y="1200538"/>
            <a:ext cx="8223777" cy="4955203"/>
          </a:xfrm>
          <a:prstGeom prst="rect">
            <a:avLst/>
          </a:prstGeom>
          <a:noFill/>
        </p:spPr>
        <p:txBody>
          <a:bodyPr wrap="square" rtlCol="0">
            <a:spAutoFit/>
          </a:bodyPr>
          <a:lstStyle/>
          <a:p>
            <a:pPr algn="r" rtl="1"/>
            <a:r>
              <a:rPr lang="ar-SA" sz="3600" b="1" u="sng" dirty="0"/>
              <a:t>كيف تبدأ التسويق بطريقة الدفع مقابل النقرة؟</a:t>
            </a:r>
          </a:p>
          <a:p>
            <a:pPr marL="457200" indent="-457200" algn="r" rtl="1">
              <a:buFont typeface="+mj-lt"/>
              <a:buAutoNum type="arabicPeriod"/>
            </a:pPr>
            <a:r>
              <a:rPr lang="ar-SA" sz="2800" dirty="0"/>
              <a:t>في البداية يجب تحديد هدفك من الحملة وإعداد صفحة موقعك التي سيزورها الجمهور عند نقرهم على الاعلان.</a:t>
            </a:r>
          </a:p>
          <a:p>
            <a:pPr marL="457200" indent="-457200" algn="r" rtl="1">
              <a:buFont typeface="+mj-lt"/>
              <a:buAutoNum type="arabicPeriod"/>
            </a:pPr>
            <a:r>
              <a:rPr lang="ar-SA" sz="2800" dirty="0"/>
              <a:t>تخصيص ميزانية مناسبة، يمكنك البدء بميزانية تجريبية إلى أن تكتسب الخبرة المطلوبة.</a:t>
            </a:r>
          </a:p>
          <a:p>
            <a:pPr marL="457200" indent="-457200" algn="r" rtl="1">
              <a:buFont typeface="+mj-lt"/>
              <a:buAutoNum type="arabicPeriod"/>
            </a:pPr>
            <a:r>
              <a:rPr lang="ar-SA" sz="2800" dirty="0"/>
              <a:t>اختيار كلمات مفتاحية مناسبة.</a:t>
            </a:r>
          </a:p>
          <a:p>
            <a:pPr marL="457200" indent="-457200" algn="r" rtl="1">
              <a:buFont typeface="+mj-lt"/>
              <a:buAutoNum type="arabicPeriod"/>
            </a:pPr>
            <a:r>
              <a:rPr lang="ar-SA" sz="2800" dirty="0"/>
              <a:t>اختيار المناطق الجغرافية المستهدفة.</a:t>
            </a:r>
          </a:p>
          <a:p>
            <a:pPr marL="457200" indent="-457200" algn="r" rtl="1">
              <a:buFont typeface="+mj-lt"/>
              <a:buAutoNum type="arabicPeriod"/>
            </a:pPr>
            <a:r>
              <a:rPr lang="ar-SA" sz="2800" dirty="0"/>
              <a:t>قم بتصميم اعلانك وكتابة النصوص التي ستظهر فيه، هناك العديد من الأدوات المتوفرة على الانترنت التي ستساعدك على تصميم اعلانك بقياسات مختلفة بحسب أماكن ظهورها، وبحسب الشبكة الاعلانية التي ستقوم </a:t>
            </a:r>
            <a:r>
              <a:rPr lang="ar-SA" sz="2800" dirty="0" err="1"/>
              <a:t>بالاعلان</a:t>
            </a:r>
            <a:r>
              <a:rPr lang="ar-SA" sz="2800" dirty="0"/>
              <a:t> عن طريقها. </a:t>
            </a:r>
          </a:p>
        </p:txBody>
      </p:sp>
    </p:spTree>
    <p:extLst>
      <p:ext uri="{BB962C8B-B14F-4D97-AF65-F5344CB8AC3E}">
        <p14:creationId xmlns:p14="http://schemas.microsoft.com/office/powerpoint/2010/main" val="22145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extBox 3">
            <a:extLst>
              <a:ext uri="{FF2B5EF4-FFF2-40B4-BE49-F238E27FC236}">
                <a16:creationId xmlns:a16="http://schemas.microsoft.com/office/drawing/2014/main" id="{98AC614F-456B-CF47-A131-566B2E97F391}"/>
              </a:ext>
            </a:extLst>
          </p:cNvPr>
          <p:cNvSpPr txBox="1"/>
          <p:nvPr/>
        </p:nvSpPr>
        <p:spPr>
          <a:xfrm>
            <a:off x="8358188" y="1294821"/>
            <a:ext cx="3586162" cy="3248604"/>
          </a:xfrm>
          <a:prstGeom prst="rect">
            <a:avLst/>
          </a:prstGeom>
        </p:spPr>
        <p:txBody>
          <a:bodyPr vert="horz" lIns="91440" tIns="45720" rIns="91440" bIns="45720" rtlCol="0" anchor="b">
            <a:normAutofit/>
          </a:bodyPr>
          <a:lstStyle/>
          <a:p>
            <a:pPr algn="ctr"/>
            <a:r>
              <a:rPr lang="ar-SA" sz="4800" b="1" dirty="0"/>
              <a:t>التسويق من خلال مواقع التواصل الاجتماعي</a:t>
            </a:r>
            <a:endParaRPr lang="en-PS" sz="4800" b="1" dirty="0"/>
          </a:p>
        </p:txBody>
      </p:sp>
      <p:pic>
        <p:nvPicPr>
          <p:cNvPr id="13314" name="Picture 2">
            <a:hlinkClick r:id="rId4"/>
            <a:extLst>
              <a:ext uri="{FF2B5EF4-FFF2-40B4-BE49-F238E27FC236}">
                <a16:creationId xmlns:a16="http://schemas.microsoft.com/office/drawing/2014/main" id="{9F02D9DE-D351-7E49-8BEC-3A641E5C8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831850"/>
            <a:ext cx="5207000" cy="5194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0C5439-FF64-C342-94B0-C050FCAAE355}"/>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514376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5" name="TextBox 4">
            <a:extLst>
              <a:ext uri="{FF2B5EF4-FFF2-40B4-BE49-F238E27FC236}">
                <a16:creationId xmlns:a16="http://schemas.microsoft.com/office/drawing/2014/main" id="{CF0C5439-FF64-C342-94B0-C050FCAAE355}"/>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6" name="TextBox 5">
            <a:extLst>
              <a:ext uri="{FF2B5EF4-FFF2-40B4-BE49-F238E27FC236}">
                <a16:creationId xmlns:a16="http://schemas.microsoft.com/office/drawing/2014/main" id="{EC91FC00-9B7D-F84D-AC6E-0A204DC0E5DE}"/>
              </a:ext>
            </a:extLst>
          </p:cNvPr>
          <p:cNvSpPr txBox="1"/>
          <p:nvPr/>
        </p:nvSpPr>
        <p:spPr>
          <a:xfrm>
            <a:off x="2528888" y="-1164563"/>
            <a:ext cx="9441651" cy="2292308"/>
          </a:xfrm>
          <a:prstGeom prst="rect">
            <a:avLst/>
          </a:prstGeom>
        </p:spPr>
        <p:txBody>
          <a:bodyPr vert="horz" lIns="91440" tIns="45720" rIns="91440" bIns="45720" rtlCol="0" anchor="b">
            <a:normAutofit/>
          </a:bodyPr>
          <a:lstStyle/>
          <a:p>
            <a:pPr algn="ctr" rtl="1"/>
            <a:r>
              <a:rPr lang="ar-SA" sz="4000" b="1" dirty="0"/>
              <a:t>التسويق من خلال مواقع التواصل الاجتماعي</a:t>
            </a:r>
            <a:r>
              <a:rPr lang="en-PS" sz="4000" b="1" dirty="0"/>
              <a:t> </a:t>
            </a:r>
            <a:r>
              <a:rPr lang="en-US" sz="4000" b="1" dirty="0"/>
              <a:t>SMM </a:t>
            </a:r>
          </a:p>
        </p:txBody>
      </p:sp>
      <p:sp>
        <p:nvSpPr>
          <p:cNvPr id="7" name="TextBox 6">
            <a:extLst>
              <a:ext uri="{FF2B5EF4-FFF2-40B4-BE49-F238E27FC236}">
                <a16:creationId xmlns:a16="http://schemas.microsoft.com/office/drawing/2014/main" id="{FB0D6E3D-3342-DC41-80FC-504A4C05480D}"/>
              </a:ext>
            </a:extLst>
          </p:cNvPr>
          <p:cNvSpPr txBox="1"/>
          <p:nvPr/>
        </p:nvSpPr>
        <p:spPr>
          <a:xfrm>
            <a:off x="2128839" y="1329125"/>
            <a:ext cx="9209614" cy="4401205"/>
          </a:xfrm>
          <a:prstGeom prst="rect">
            <a:avLst/>
          </a:prstGeom>
          <a:noFill/>
        </p:spPr>
        <p:txBody>
          <a:bodyPr wrap="square" rtlCol="0">
            <a:spAutoFit/>
          </a:bodyPr>
          <a:lstStyle/>
          <a:p>
            <a:pPr algn="r" rtl="1"/>
            <a:r>
              <a:rPr lang="ar-SA" sz="2800" dirty="0"/>
              <a:t>استخدام منصات التواصل الاجتماعي لتسويق الخدمات أو المنتجات. من أكثر المنصات استخداماً للتسويق الرقمي</a:t>
            </a:r>
            <a:r>
              <a:rPr lang="en-US" sz="2800" dirty="0"/>
              <a:t> </a:t>
            </a:r>
            <a:r>
              <a:rPr lang="ar-SA" sz="2800" dirty="0"/>
              <a:t>مثل </a:t>
            </a:r>
            <a:r>
              <a:rPr lang="en-US" sz="2800" dirty="0"/>
              <a:t>Facebook, Instagram, Twitter, YouTube, LinkedIn. </a:t>
            </a:r>
          </a:p>
          <a:p>
            <a:pPr algn="r" rtl="1"/>
            <a:r>
              <a:rPr lang="ar-SA" sz="2800" dirty="0"/>
              <a:t>وهي منصات تسمح بالوصول الى جمهور واسع وتحديد فئات مستهدفة بحسب المنطقة الجغرافية، الجنس، العمر، الاهتمامات وغيرها. </a:t>
            </a:r>
            <a:endParaRPr lang="en-US" sz="2800" dirty="0"/>
          </a:p>
          <a:p>
            <a:pPr algn="r" rtl="1"/>
            <a:endParaRPr lang="en-US" sz="2800" dirty="0"/>
          </a:p>
          <a:p>
            <a:pPr algn="r" rtl="1"/>
            <a:r>
              <a:rPr lang="ar-SA" sz="2800" dirty="0"/>
              <a:t>كما أنها توفر للمعلنين امكانية </a:t>
            </a:r>
            <a:r>
              <a:rPr lang="ar-SA" sz="2800" dirty="0" err="1"/>
              <a:t>الإطلاع</a:t>
            </a:r>
            <a:r>
              <a:rPr lang="ar-SA" sz="2800" dirty="0"/>
              <a:t> على تقارير توضح فعالية حملاتهم الاعلانية، كما أنها تقدم لهم استراتيجيات مختلفة للتواصل مع جمهورهم وجذب زبائن جدد، فهي لديها القدرة على التأثير على عاداتهم الشرائية وليس رصدها فقط. </a:t>
            </a:r>
          </a:p>
        </p:txBody>
      </p:sp>
    </p:spTree>
    <p:extLst>
      <p:ext uri="{BB962C8B-B14F-4D97-AF65-F5344CB8AC3E}">
        <p14:creationId xmlns:p14="http://schemas.microsoft.com/office/powerpoint/2010/main" val="190383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5" name="TextBox 4">
            <a:extLst>
              <a:ext uri="{FF2B5EF4-FFF2-40B4-BE49-F238E27FC236}">
                <a16:creationId xmlns:a16="http://schemas.microsoft.com/office/drawing/2014/main" id="{CF0C5439-FF64-C342-94B0-C050FCAAE355}"/>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3" name="TextBox 2">
            <a:extLst>
              <a:ext uri="{FF2B5EF4-FFF2-40B4-BE49-F238E27FC236}">
                <a16:creationId xmlns:a16="http://schemas.microsoft.com/office/drawing/2014/main" id="{4BF5B4A8-DA76-704A-9219-FA7CD766F5FD}"/>
              </a:ext>
            </a:extLst>
          </p:cNvPr>
          <p:cNvSpPr txBox="1"/>
          <p:nvPr/>
        </p:nvSpPr>
        <p:spPr>
          <a:xfrm>
            <a:off x="2528888" y="-1164563"/>
            <a:ext cx="9441651" cy="2292308"/>
          </a:xfrm>
          <a:prstGeom prst="rect">
            <a:avLst/>
          </a:prstGeom>
        </p:spPr>
        <p:txBody>
          <a:bodyPr vert="horz" lIns="91440" tIns="45720" rIns="91440" bIns="45720" rtlCol="0" anchor="b">
            <a:normAutofit/>
          </a:bodyPr>
          <a:lstStyle/>
          <a:p>
            <a:pPr algn="ctr" rtl="1"/>
            <a:r>
              <a:rPr lang="ar-SA" sz="4000" b="1" dirty="0"/>
              <a:t>التسويق من خلال مواقع التواصل الاجتماعي</a:t>
            </a:r>
            <a:r>
              <a:rPr lang="en-PS" sz="4000" b="1" dirty="0"/>
              <a:t> </a:t>
            </a:r>
            <a:r>
              <a:rPr lang="en-US" sz="4000" b="1" dirty="0"/>
              <a:t>SMM </a:t>
            </a:r>
          </a:p>
        </p:txBody>
      </p:sp>
      <p:sp>
        <p:nvSpPr>
          <p:cNvPr id="4" name="TextBox 3">
            <a:extLst>
              <a:ext uri="{FF2B5EF4-FFF2-40B4-BE49-F238E27FC236}">
                <a16:creationId xmlns:a16="http://schemas.microsoft.com/office/drawing/2014/main" id="{377FE5BC-902B-0D4A-871D-83B7047F9892}"/>
              </a:ext>
            </a:extLst>
          </p:cNvPr>
          <p:cNvSpPr txBox="1"/>
          <p:nvPr/>
        </p:nvSpPr>
        <p:spPr>
          <a:xfrm>
            <a:off x="2328863" y="1329126"/>
            <a:ext cx="9009589" cy="4462760"/>
          </a:xfrm>
          <a:prstGeom prst="rect">
            <a:avLst/>
          </a:prstGeom>
          <a:noFill/>
        </p:spPr>
        <p:txBody>
          <a:bodyPr wrap="square" rtlCol="0">
            <a:spAutoFit/>
          </a:bodyPr>
          <a:lstStyle/>
          <a:p>
            <a:pPr algn="r" rtl="1"/>
            <a:r>
              <a:rPr lang="ar-SA" sz="3200" b="1" u="sng" dirty="0"/>
              <a:t>كيف أسوق عبر وسائل التواصل الاجتماعي بنجاح؟</a:t>
            </a:r>
          </a:p>
          <a:p>
            <a:pPr marL="514350" indent="-514350" algn="r" rtl="1">
              <a:buFont typeface="+mj-lt"/>
              <a:buAutoNum type="arabicPeriod"/>
            </a:pPr>
            <a:r>
              <a:rPr lang="ar-SA" sz="2800" dirty="0"/>
              <a:t>وضع خطة مسبقة وأهداف واضحة للتسويق مع مراعاة الاختلاف بين منصات التسويق المتنوعة.</a:t>
            </a:r>
          </a:p>
          <a:p>
            <a:pPr marL="514350" indent="-514350" algn="r" rtl="1">
              <a:buFont typeface="+mj-lt"/>
              <a:buAutoNum type="arabicPeriod"/>
            </a:pPr>
            <a:r>
              <a:rPr lang="ar-SA" sz="2800" dirty="0"/>
              <a:t>انشاء صفحات جذابة ونشطة لمنتجاتي على وسائل التواصل الاجتماعي، ونشر محتوى مفيد عليها.</a:t>
            </a:r>
          </a:p>
          <a:p>
            <a:pPr marL="514350" indent="-514350" algn="r" rtl="1">
              <a:buFont typeface="+mj-lt"/>
              <a:buAutoNum type="arabicPeriod"/>
            </a:pPr>
            <a:r>
              <a:rPr lang="ar-SA" sz="2800" dirty="0"/>
              <a:t>التواصل الجيد مع الجمهور والرد السريع والفعال على رسائلهم.</a:t>
            </a:r>
          </a:p>
          <a:p>
            <a:pPr marL="514350" indent="-514350" algn="r" rtl="1">
              <a:buFont typeface="+mj-lt"/>
              <a:buAutoNum type="arabicPeriod"/>
            </a:pPr>
            <a:r>
              <a:rPr lang="ar-SA" sz="2800" dirty="0"/>
              <a:t>انشاء أجندة زمنية توضح أوقات منشوراتي القادمة وارتباطها بتواريخ ومناسبات معينة يحتفل بها الجمهور.</a:t>
            </a:r>
          </a:p>
          <a:p>
            <a:pPr marL="514350" indent="-514350" algn="r" rtl="1">
              <a:buFont typeface="+mj-lt"/>
              <a:buAutoNum type="arabicPeriod"/>
            </a:pPr>
            <a:r>
              <a:rPr lang="ar-SA" sz="2800" dirty="0"/>
              <a:t> استخدام الأدوات الاعلانية على المنصات </a:t>
            </a:r>
            <a:r>
              <a:rPr lang="ar-SA" sz="2800" dirty="0" err="1"/>
              <a:t>لانشاء</a:t>
            </a:r>
            <a:r>
              <a:rPr lang="ar-SA" sz="2800" dirty="0"/>
              <a:t> وتمويل منشورات اعلانية.</a:t>
            </a:r>
            <a:endParaRPr lang="ar-SA" sz="3200" dirty="0"/>
          </a:p>
        </p:txBody>
      </p:sp>
    </p:spTree>
    <p:extLst>
      <p:ext uri="{BB962C8B-B14F-4D97-AF65-F5344CB8AC3E}">
        <p14:creationId xmlns:p14="http://schemas.microsoft.com/office/powerpoint/2010/main" val="25754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5" name="TextBox 4">
            <a:extLst>
              <a:ext uri="{FF2B5EF4-FFF2-40B4-BE49-F238E27FC236}">
                <a16:creationId xmlns:a16="http://schemas.microsoft.com/office/drawing/2014/main" id="{CF0C5439-FF64-C342-94B0-C050FCAAE355}"/>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3" name="TextBox 2">
            <a:extLst>
              <a:ext uri="{FF2B5EF4-FFF2-40B4-BE49-F238E27FC236}">
                <a16:creationId xmlns:a16="http://schemas.microsoft.com/office/drawing/2014/main" id="{924D846D-BC63-104B-92A8-BDC3C83993D1}"/>
              </a:ext>
            </a:extLst>
          </p:cNvPr>
          <p:cNvSpPr txBox="1"/>
          <p:nvPr/>
        </p:nvSpPr>
        <p:spPr>
          <a:xfrm>
            <a:off x="2528888" y="-1264579"/>
            <a:ext cx="9441651" cy="2292308"/>
          </a:xfrm>
          <a:prstGeom prst="rect">
            <a:avLst/>
          </a:prstGeom>
        </p:spPr>
        <p:txBody>
          <a:bodyPr vert="horz" lIns="91440" tIns="45720" rIns="91440" bIns="45720" rtlCol="0" anchor="b">
            <a:normAutofit/>
          </a:bodyPr>
          <a:lstStyle/>
          <a:p>
            <a:pPr algn="ctr" rtl="1"/>
            <a:r>
              <a:rPr lang="ar-SA" sz="4000" b="1" dirty="0"/>
              <a:t>التسويق من خلال مواقع التواصل الاجتماعي</a:t>
            </a:r>
            <a:r>
              <a:rPr lang="en-PS" sz="4000" b="1" dirty="0"/>
              <a:t> </a:t>
            </a:r>
            <a:r>
              <a:rPr lang="en-US" sz="4000" b="1" dirty="0"/>
              <a:t>SMM </a:t>
            </a:r>
          </a:p>
        </p:txBody>
      </p:sp>
      <p:pic>
        <p:nvPicPr>
          <p:cNvPr id="4" name="Picture 2" descr="Staff management, perspective definition, target orientation. teamwork organization. business coach, company executive and personnel cartoon characters Free Vector">
            <a:extLst>
              <a:ext uri="{FF2B5EF4-FFF2-40B4-BE49-F238E27FC236}">
                <a16:creationId xmlns:a16="http://schemas.microsoft.com/office/drawing/2014/main" id="{6D1F5413-AE24-BE42-BC11-E41BE3805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738" y="1409059"/>
            <a:ext cx="3239023" cy="32390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45BC4F-3C12-3242-82D8-C4F0C5F11BF4}"/>
              </a:ext>
            </a:extLst>
          </p:cNvPr>
          <p:cNvSpPr txBox="1"/>
          <p:nvPr/>
        </p:nvSpPr>
        <p:spPr>
          <a:xfrm>
            <a:off x="4333461" y="1043367"/>
            <a:ext cx="7354955" cy="6186309"/>
          </a:xfrm>
          <a:prstGeom prst="rect">
            <a:avLst/>
          </a:prstGeom>
          <a:noFill/>
        </p:spPr>
        <p:txBody>
          <a:bodyPr wrap="square" rtlCol="0">
            <a:spAutoFit/>
          </a:bodyPr>
          <a:lstStyle/>
          <a:p>
            <a:pPr algn="r" rtl="1"/>
            <a:r>
              <a:rPr lang="ar-SA" sz="3200" b="1" u="sng" dirty="0"/>
              <a:t>الاستهداف </a:t>
            </a:r>
            <a:r>
              <a:rPr lang="en-US" sz="3200" b="1" u="sng" dirty="0"/>
              <a:t>Targeting</a:t>
            </a:r>
            <a:endParaRPr lang="ar-SA" sz="4800" b="1" u="sng" dirty="0"/>
          </a:p>
          <a:p>
            <a:pPr algn="r" rtl="1"/>
            <a:r>
              <a:rPr lang="ar-SA" sz="2400" dirty="0"/>
              <a:t>الاستهداف هو اختيار فئة الجمهور التي سيصل اليها الإعلان. تكمن أهمية الاستهداف بضمان وصول الاعلان الى أشخاص مهتمين بالمنتجات او الخدمات</a:t>
            </a:r>
            <a:endParaRPr lang="en-US" sz="2400" dirty="0"/>
          </a:p>
          <a:p>
            <a:pPr algn="r" rtl="1"/>
            <a:r>
              <a:rPr lang="ar-SA" sz="2400" dirty="0"/>
              <a:t> التي أقدمها وعدم تشتيت الجهد والأموال التي يتم تخصيصها لنشره. </a:t>
            </a:r>
          </a:p>
          <a:p>
            <a:pPr algn="r" rtl="1"/>
            <a:endParaRPr lang="ar-SA" sz="2000" dirty="0"/>
          </a:p>
          <a:p>
            <a:pPr algn="r" rtl="1"/>
            <a:r>
              <a:rPr lang="ar-SA" sz="2400" b="1" dirty="0"/>
              <a:t>ينقسم الاستهداف الى </a:t>
            </a:r>
            <a:r>
              <a:rPr lang="ar-SA" sz="2400" b="1" dirty="0" err="1"/>
              <a:t>جزئين</a:t>
            </a:r>
            <a:r>
              <a:rPr lang="ar-SA" sz="2400" b="1" dirty="0"/>
              <a:t>:</a:t>
            </a:r>
          </a:p>
          <a:p>
            <a:pPr marL="342900" indent="-342900" algn="r" rtl="1">
              <a:buFont typeface="Arial" panose="020B0604020202020204" pitchFamily="34" charset="0"/>
              <a:buChar char="•"/>
            </a:pPr>
            <a:r>
              <a:rPr lang="ar-SA" sz="2400" u="sng" dirty="0"/>
              <a:t>الأول يعتمد على البيانات الديموغرافية للجمهور</a:t>
            </a:r>
            <a:r>
              <a:rPr lang="ar-SA" sz="2400" dirty="0"/>
              <a:t>، مثل العمر، الجنس، مكان السكن، وغيرها. </a:t>
            </a:r>
          </a:p>
          <a:p>
            <a:pPr marL="342900" indent="-342900" algn="r" rtl="1">
              <a:buFont typeface="Arial" panose="020B0604020202020204" pitchFamily="34" charset="0"/>
              <a:buChar char="•"/>
            </a:pPr>
            <a:r>
              <a:rPr lang="ar-SA" sz="2400" u="sng" dirty="0"/>
              <a:t>الجزء الثاني فيعتمد على عادات الجمهور الشرائية،</a:t>
            </a:r>
            <a:r>
              <a:rPr lang="ar-SA" sz="2400" dirty="0"/>
              <a:t> اهتماماتهم وميولهم، وذلك من خلال التاريخ </a:t>
            </a:r>
            <a:r>
              <a:rPr lang="ar-SA" sz="2400" dirty="0" err="1"/>
              <a:t>الشرائي</a:t>
            </a:r>
            <a:r>
              <a:rPr lang="ar-SA" sz="2400" dirty="0"/>
              <a:t> أو الصفحات التي يتابعها المستخدم.</a:t>
            </a:r>
          </a:p>
          <a:p>
            <a:pPr algn="r" rtl="1"/>
            <a:endParaRPr lang="ar-SA" sz="2400" dirty="0"/>
          </a:p>
          <a:p>
            <a:pPr algn="r" rtl="1"/>
            <a:r>
              <a:rPr lang="ar-SA" sz="2400" dirty="0"/>
              <a:t> كما أن هناك معلومات اضافية يمكن أن تتوفر على وسائل التواصل الاجتماعية مثل الوظيفة، أو تواريخ مهمة كأعياد الميلاد، ومناسبات التخرج، أو فعاليات قام بحضورها. </a:t>
            </a:r>
            <a:br>
              <a:rPr lang="ar-SA" sz="4800" dirty="0"/>
            </a:br>
            <a:endParaRPr lang="en-US" sz="3200" b="1" u="sng" dirty="0"/>
          </a:p>
        </p:txBody>
      </p:sp>
    </p:spTree>
    <p:extLst>
      <p:ext uri="{BB962C8B-B14F-4D97-AF65-F5344CB8AC3E}">
        <p14:creationId xmlns:p14="http://schemas.microsoft.com/office/powerpoint/2010/main" val="302671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
          <p:cNvSpPr txBox="1"/>
          <p:nvPr/>
        </p:nvSpPr>
        <p:spPr>
          <a:xfrm>
            <a:off x="2952323" y="1012433"/>
            <a:ext cx="191764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400"/>
              <a:buFont typeface="Calibri"/>
              <a:buNone/>
            </a:pPr>
            <a:endParaRPr sz="4400" b="0" i="0" u="none" strike="noStrike" cap="none">
              <a:solidFill>
                <a:srgbClr val="1F3864"/>
              </a:solidFill>
              <a:latin typeface="Calibri"/>
              <a:ea typeface="Calibri"/>
              <a:cs typeface="Calibri"/>
              <a:sym typeface="Calibri"/>
            </a:endParaRPr>
          </a:p>
        </p:txBody>
      </p:sp>
      <p:sp>
        <p:nvSpPr>
          <p:cNvPr id="5" name="TextBox 4">
            <a:extLst>
              <a:ext uri="{FF2B5EF4-FFF2-40B4-BE49-F238E27FC236}">
                <a16:creationId xmlns:a16="http://schemas.microsoft.com/office/drawing/2014/main" id="{9658F5E8-9775-364D-B157-3F61CAC28840}"/>
              </a:ext>
            </a:extLst>
          </p:cNvPr>
          <p:cNvSpPr txBox="1"/>
          <p:nvPr/>
        </p:nvSpPr>
        <p:spPr>
          <a:xfrm>
            <a:off x="3180751" y="2933211"/>
            <a:ext cx="6735147" cy="1015663"/>
          </a:xfrm>
          <a:prstGeom prst="rect">
            <a:avLst/>
          </a:prstGeom>
          <a:noFill/>
        </p:spPr>
        <p:txBody>
          <a:bodyPr wrap="square" rtlCol="0">
            <a:spAutoFit/>
          </a:bodyPr>
          <a:lstStyle/>
          <a:p>
            <a:pPr algn="ctr"/>
            <a:r>
              <a:rPr lang="ar-SA" sz="6000" b="1" dirty="0"/>
              <a:t>مقدمة</a:t>
            </a:r>
            <a:endParaRPr lang="en-PS" sz="6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15362" name="Picture 2">
            <a:hlinkClick r:id="rId4"/>
            <a:extLst>
              <a:ext uri="{FF2B5EF4-FFF2-40B4-BE49-F238E27FC236}">
                <a16:creationId xmlns:a16="http://schemas.microsoft.com/office/drawing/2014/main" id="{59F9B041-30B2-394C-8071-60883D604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384" y="481014"/>
            <a:ext cx="5981700" cy="5981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C614F-456B-CF47-A131-566B2E97F391}"/>
              </a:ext>
            </a:extLst>
          </p:cNvPr>
          <p:cNvSpPr txBox="1"/>
          <p:nvPr/>
        </p:nvSpPr>
        <p:spPr>
          <a:xfrm>
            <a:off x="7972422" y="1094797"/>
            <a:ext cx="3586162" cy="3248604"/>
          </a:xfrm>
          <a:prstGeom prst="rect">
            <a:avLst/>
          </a:prstGeom>
        </p:spPr>
        <p:txBody>
          <a:bodyPr vert="horz" lIns="91440" tIns="45720" rIns="91440" bIns="45720" rtlCol="0" anchor="b">
            <a:normAutofit fontScale="92500"/>
          </a:bodyPr>
          <a:lstStyle/>
          <a:p>
            <a:pPr algn="ctr"/>
            <a:r>
              <a:rPr lang="ar-SA" sz="4800" b="1" dirty="0"/>
              <a:t>التسويق بالمحتوى</a:t>
            </a:r>
          </a:p>
          <a:p>
            <a:pPr algn="ctr"/>
            <a:endParaRPr lang="ar-SA" sz="4800" b="1" dirty="0"/>
          </a:p>
          <a:p>
            <a:pPr algn="ctr"/>
            <a:r>
              <a:rPr lang="en-US" sz="4800" b="1" dirty="0"/>
              <a:t>Content Marketing </a:t>
            </a:r>
            <a:endParaRPr lang="en-PS" sz="4800" b="1" dirty="0"/>
          </a:p>
        </p:txBody>
      </p:sp>
      <p:sp>
        <p:nvSpPr>
          <p:cNvPr id="5" name="TextBox 4">
            <a:extLst>
              <a:ext uri="{FF2B5EF4-FFF2-40B4-BE49-F238E27FC236}">
                <a16:creationId xmlns:a16="http://schemas.microsoft.com/office/drawing/2014/main" id="{2F6963E1-665D-904B-8C21-9D2F554A644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375823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5" name="TextBox 4">
            <a:extLst>
              <a:ext uri="{FF2B5EF4-FFF2-40B4-BE49-F238E27FC236}">
                <a16:creationId xmlns:a16="http://schemas.microsoft.com/office/drawing/2014/main" id="{2F6963E1-665D-904B-8C21-9D2F554A644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6" name="TextBox 5">
            <a:extLst>
              <a:ext uri="{FF2B5EF4-FFF2-40B4-BE49-F238E27FC236}">
                <a16:creationId xmlns:a16="http://schemas.microsoft.com/office/drawing/2014/main" id="{A0D324F9-CEB2-914F-97F8-C31449C8D33B}"/>
              </a:ext>
            </a:extLst>
          </p:cNvPr>
          <p:cNvSpPr txBox="1"/>
          <p:nvPr/>
        </p:nvSpPr>
        <p:spPr>
          <a:xfrm>
            <a:off x="2528888" y="-1164563"/>
            <a:ext cx="9441651" cy="2292308"/>
          </a:xfrm>
          <a:prstGeom prst="rect">
            <a:avLst/>
          </a:prstGeom>
        </p:spPr>
        <p:txBody>
          <a:bodyPr vert="horz" lIns="91440" tIns="45720" rIns="91440" bIns="45720" rtlCol="0" anchor="b">
            <a:normAutofit/>
          </a:bodyPr>
          <a:lstStyle/>
          <a:p>
            <a:pPr algn="ctr" rtl="1"/>
            <a:r>
              <a:rPr lang="ar-SA" sz="4000" b="1" dirty="0"/>
              <a:t> التسويق بالمحتوى</a:t>
            </a:r>
            <a:r>
              <a:rPr lang="en-US" sz="4000" b="1" dirty="0"/>
              <a:t>CM - Content Marketing </a:t>
            </a:r>
          </a:p>
        </p:txBody>
      </p:sp>
      <p:sp>
        <p:nvSpPr>
          <p:cNvPr id="7" name="TextBox 6">
            <a:extLst>
              <a:ext uri="{FF2B5EF4-FFF2-40B4-BE49-F238E27FC236}">
                <a16:creationId xmlns:a16="http://schemas.microsoft.com/office/drawing/2014/main" id="{35DA1C0B-EB02-B247-ABCD-46E1B537B368}"/>
              </a:ext>
            </a:extLst>
          </p:cNvPr>
          <p:cNvSpPr txBox="1"/>
          <p:nvPr/>
        </p:nvSpPr>
        <p:spPr>
          <a:xfrm>
            <a:off x="2328863" y="1500581"/>
            <a:ext cx="9009589" cy="3539430"/>
          </a:xfrm>
          <a:prstGeom prst="rect">
            <a:avLst/>
          </a:prstGeom>
          <a:noFill/>
        </p:spPr>
        <p:txBody>
          <a:bodyPr wrap="square" rtlCol="0">
            <a:spAutoFit/>
          </a:bodyPr>
          <a:lstStyle/>
          <a:p>
            <a:pPr algn="r" rtl="1"/>
            <a:r>
              <a:rPr lang="ar-SA" sz="3200" dirty="0"/>
              <a:t>هو انشاء محتوى رقمي مفيد وقيم متعلق بمجالك وبمنتجاتك دون الترويج لها مباشرة. وهي استراتيجية تسويقية طويلة المدى تهدف إلى جذب المهتمين بمجالك وبناء علاقة قوية معهم.</a:t>
            </a:r>
          </a:p>
          <a:p>
            <a:pPr algn="r" rtl="1"/>
            <a:endParaRPr lang="ar-SA" sz="3200" dirty="0"/>
          </a:p>
          <a:p>
            <a:pPr algn="r" rtl="1"/>
            <a:r>
              <a:rPr lang="ar-SA" sz="3200" dirty="0"/>
              <a:t>وبالتالي تكون قرارتهم الشرائية مبينة على الولاء لك والثقة بما تقدم، فهم قد لمسوا من خلال محتواك اهتمامك بهم ومعرفتك الكبيرة بمجالك. </a:t>
            </a:r>
          </a:p>
        </p:txBody>
      </p:sp>
    </p:spTree>
    <p:extLst>
      <p:ext uri="{BB962C8B-B14F-4D97-AF65-F5344CB8AC3E}">
        <p14:creationId xmlns:p14="http://schemas.microsoft.com/office/powerpoint/2010/main" val="22815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18434" name="Picture 2">
            <a:hlinkClick r:id="rId4"/>
            <a:extLst>
              <a:ext uri="{FF2B5EF4-FFF2-40B4-BE49-F238E27FC236}">
                <a16:creationId xmlns:a16="http://schemas.microsoft.com/office/drawing/2014/main" id="{19EA8E1B-7FEF-D84C-B47A-4DC9AE564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263" y="555625"/>
            <a:ext cx="5973763" cy="5973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C614F-456B-CF47-A131-566B2E97F391}"/>
              </a:ext>
            </a:extLst>
          </p:cNvPr>
          <p:cNvSpPr txBox="1"/>
          <p:nvPr/>
        </p:nvSpPr>
        <p:spPr>
          <a:xfrm>
            <a:off x="8043855" y="1280534"/>
            <a:ext cx="3586162" cy="3248604"/>
          </a:xfrm>
          <a:prstGeom prst="rect">
            <a:avLst/>
          </a:prstGeom>
        </p:spPr>
        <p:txBody>
          <a:bodyPr vert="horz" lIns="91440" tIns="45720" rIns="91440" bIns="45720" rtlCol="0" anchor="b">
            <a:normAutofit fontScale="92500" lnSpcReduction="10000"/>
          </a:bodyPr>
          <a:lstStyle/>
          <a:p>
            <a:pPr algn="ctr"/>
            <a:r>
              <a:rPr lang="ar-SA" sz="4800" b="1" dirty="0"/>
              <a:t>التسويق بالبريد الالكتروني</a:t>
            </a:r>
            <a:endParaRPr lang="en-PS" sz="4800" b="1" dirty="0"/>
          </a:p>
          <a:p>
            <a:pPr algn="ctr"/>
            <a:endParaRPr lang="ar-SA" sz="4800" b="1" dirty="0"/>
          </a:p>
          <a:p>
            <a:pPr algn="ctr"/>
            <a:r>
              <a:rPr lang="en-US" sz="4800" b="1" dirty="0"/>
              <a:t>Email Marketing </a:t>
            </a:r>
            <a:endParaRPr lang="en-PS" sz="4800" b="1" dirty="0"/>
          </a:p>
        </p:txBody>
      </p:sp>
      <p:sp>
        <p:nvSpPr>
          <p:cNvPr id="5" name="TextBox 4">
            <a:extLst>
              <a:ext uri="{FF2B5EF4-FFF2-40B4-BE49-F238E27FC236}">
                <a16:creationId xmlns:a16="http://schemas.microsoft.com/office/drawing/2014/main" id="{98443357-1D54-FF47-8990-160DA397623F}"/>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83867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5" name="TextBox 4">
            <a:extLst>
              <a:ext uri="{FF2B5EF4-FFF2-40B4-BE49-F238E27FC236}">
                <a16:creationId xmlns:a16="http://schemas.microsoft.com/office/drawing/2014/main" id="{98443357-1D54-FF47-8990-160DA397623F}"/>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6" name="TextBox 5">
            <a:extLst>
              <a:ext uri="{FF2B5EF4-FFF2-40B4-BE49-F238E27FC236}">
                <a16:creationId xmlns:a16="http://schemas.microsoft.com/office/drawing/2014/main" id="{A9A2A666-1F35-DD48-9FA4-5405E17E43FA}"/>
              </a:ext>
            </a:extLst>
          </p:cNvPr>
          <p:cNvSpPr txBox="1"/>
          <p:nvPr/>
        </p:nvSpPr>
        <p:spPr>
          <a:xfrm>
            <a:off x="2528888" y="-1164563"/>
            <a:ext cx="9441651" cy="2292308"/>
          </a:xfrm>
          <a:prstGeom prst="rect">
            <a:avLst/>
          </a:prstGeom>
        </p:spPr>
        <p:txBody>
          <a:bodyPr vert="horz" lIns="91440" tIns="45720" rIns="91440" bIns="45720" rtlCol="0" anchor="b">
            <a:normAutofit/>
          </a:bodyPr>
          <a:lstStyle/>
          <a:p>
            <a:pPr algn="ctr" rtl="1"/>
            <a:r>
              <a:rPr lang="ar-SA" sz="4000" b="1" dirty="0"/>
              <a:t> التسويق بالبريد الالكتروني </a:t>
            </a:r>
            <a:r>
              <a:rPr lang="en-US" sz="4000" b="1" dirty="0"/>
              <a:t>Email Marketing </a:t>
            </a:r>
          </a:p>
        </p:txBody>
      </p:sp>
      <p:sp>
        <p:nvSpPr>
          <p:cNvPr id="7" name="TextBox 6">
            <a:extLst>
              <a:ext uri="{FF2B5EF4-FFF2-40B4-BE49-F238E27FC236}">
                <a16:creationId xmlns:a16="http://schemas.microsoft.com/office/drawing/2014/main" id="{789C7BD3-9A43-6F49-9842-3E672D5F03DD}"/>
              </a:ext>
            </a:extLst>
          </p:cNvPr>
          <p:cNvSpPr txBox="1"/>
          <p:nvPr/>
        </p:nvSpPr>
        <p:spPr>
          <a:xfrm>
            <a:off x="1928813" y="1500581"/>
            <a:ext cx="9873842" cy="5324535"/>
          </a:xfrm>
          <a:prstGeom prst="rect">
            <a:avLst/>
          </a:prstGeom>
          <a:noFill/>
        </p:spPr>
        <p:txBody>
          <a:bodyPr wrap="square" rtlCol="0">
            <a:spAutoFit/>
          </a:bodyPr>
          <a:lstStyle/>
          <a:p>
            <a:pPr algn="r" rtl="1"/>
            <a:r>
              <a:rPr lang="ar-SA" sz="2400" dirty="0"/>
              <a:t>تقريباً يمتلك كل الناس الذين يستخدمون شبكة الانترنت بريداً الكترونياً. لذلك فإن التسويق عبر البريد الالكتروني من أكثر الطرق فعالية للتسويق الرقمي إن استخدم بطريقة صحيحة.</a:t>
            </a:r>
            <a:endParaRPr lang="en-US" sz="2400" dirty="0"/>
          </a:p>
          <a:p>
            <a:pPr algn="r" rtl="1"/>
            <a:endParaRPr lang="en-US" sz="2400" dirty="0"/>
          </a:p>
          <a:p>
            <a:pPr algn="r" rtl="1"/>
            <a:r>
              <a:rPr lang="ar-SA" sz="2400" dirty="0"/>
              <a:t>فهو استراتيجية لاستهداف الجمهور عن طريق رسائل البريد الالكتروني لترويج منتجاتك أو خدماتك عن طريق تزويدهم بمعلومات قيمة تساعدهم بالوصول لما يحتاجونه، وبناء علاقة ولاء قوية معهم. تستطيع عبر رسائل البريد الالكتروني أن تنشر الوعي حول منتجاتك، وأن تبقى جمهورك المهتم على إطلاع بآخر التحديثات في مشروعك والعروض والخصومات الجديدة التي تقدمها.</a:t>
            </a:r>
            <a:endParaRPr lang="en-US" sz="2400" dirty="0"/>
          </a:p>
          <a:p>
            <a:pPr algn="r" rtl="1"/>
            <a:endParaRPr lang="ar-SA" sz="2800" dirty="0"/>
          </a:p>
          <a:p>
            <a:pPr algn="r" rtl="1"/>
            <a:r>
              <a:rPr lang="ar-SA" sz="2400" dirty="0"/>
              <a:t>يخلط البعض بين التسويق بالبريد الالكتروني والرسائل البريدية المزعجة (</a:t>
            </a:r>
            <a:r>
              <a:rPr lang="ar-SA" sz="2400" dirty="0" err="1"/>
              <a:t>السبام</a:t>
            </a:r>
            <a:r>
              <a:rPr lang="ar-SA" sz="2400" dirty="0"/>
              <a:t>)،</a:t>
            </a:r>
            <a:endParaRPr lang="en-US" sz="2400" dirty="0"/>
          </a:p>
          <a:p>
            <a:pPr algn="r" rtl="1"/>
            <a:r>
              <a:rPr lang="ar-SA" sz="2400" dirty="0"/>
              <a:t>يكمن الفرق الأكبر في كيفية الحصول على بريد جمهورك والحصول على إذنهم بالتواصل معهم.</a:t>
            </a:r>
            <a:endParaRPr lang="ar-SA" sz="4800" dirty="0"/>
          </a:p>
          <a:p>
            <a:pPr algn="r" rtl="1"/>
            <a:br>
              <a:rPr lang="ar-SA" sz="4800" dirty="0"/>
            </a:br>
            <a:endParaRPr lang="ar-SA" sz="4800" dirty="0"/>
          </a:p>
        </p:txBody>
      </p:sp>
    </p:spTree>
    <p:extLst>
      <p:ext uri="{BB962C8B-B14F-4D97-AF65-F5344CB8AC3E}">
        <p14:creationId xmlns:p14="http://schemas.microsoft.com/office/powerpoint/2010/main" val="25484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20482" name="Picture 2">
            <a:hlinkClick r:id="rId4"/>
            <a:extLst>
              <a:ext uri="{FF2B5EF4-FFF2-40B4-BE49-F238E27FC236}">
                <a16:creationId xmlns:a16="http://schemas.microsoft.com/office/drawing/2014/main" id="{2BB0F10E-88AF-5745-9299-0962CA431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996" y="1443034"/>
            <a:ext cx="6675425" cy="44465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C614F-456B-CF47-A131-566B2E97F391}"/>
              </a:ext>
            </a:extLst>
          </p:cNvPr>
          <p:cNvSpPr txBox="1"/>
          <p:nvPr/>
        </p:nvSpPr>
        <p:spPr>
          <a:xfrm>
            <a:off x="8115299" y="1280534"/>
            <a:ext cx="3514717" cy="3248604"/>
          </a:xfrm>
          <a:prstGeom prst="rect">
            <a:avLst/>
          </a:prstGeom>
        </p:spPr>
        <p:txBody>
          <a:bodyPr vert="horz" lIns="91440" tIns="45720" rIns="91440" bIns="45720" rtlCol="0" anchor="b">
            <a:normAutofit/>
          </a:bodyPr>
          <a:lstStyle/>
          <a:p>
            <a:pPr algn="ctr"/>
            <a:r>
              <a:rPr lang="ar-SA" sz="4800" b="1" dirty="0"/>
              <a:t>التسويق بالعمولة </a:t>
            </a:r>
            <a:endParaRPr lang="en-US" sz="4800" b="1" dirty="0"/>
          </a:p>
          <a:p>
            <a:pPr algn="ctr"/>
            <a:r>
              <a:rPr lang="en-US" sz="4800" b="1" dirty="0"/>
              <a:t>Affiliate Marketing</a:t>
            </a:r>
          </a:p>
        </p:txBody>
      </p:sp>
      <p:sp>
        <p:nvSpPr>
          <p:cNvPr id="5" name="TextBox 4">
            <a:extLst>
              <a:ext uri="{FF2B5EF4-FFF2-40B4-BE49-F238E27FC236}">
                <a16:creationId xmlns:a16="http://schemas.microsoft.com/office/drawing/2014/main" id="{38B6E9D2-D2B4-044E-89E9-E983B3373E4C}"/>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44601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5" name="TextBox 4">
            <a:extLst>
              <a:ext uri="{FF2B5EF4-FFF2-40B4-BE49-F238E27FC236}">
                <a16:creationId xmlns:a16="http://schemas.microsoft.com/office/drawing/2014/main" id="{98443357-1D54-FF47-8990-160DA397623F}"/>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6" name="TextBox 5">
            <a:extLst>
              <a:ext uri="{FF2B5EF4-FFF2-40B4-BE49-F238E27FC236}">
                <a16:creationId xmlns:a16="http://schemas.microsoft.com/office/drawing/2014/main" id="{D19590DA-BDEB-3646-9476-AD9EA1732993}"/>
              </a:ext>
            </a:extLst>
          </p:cNvPr>
          <p:cNvSpPr txBox="1"/>
          <p:nvPr/>
        </p:nvSpPr>
        <p:spPr>
          <a:xfrm>
            <a:off x="3114680" y="-1164563"/>
            <a:ext cx="9441651" cy="2292308"/>
          </a:xfrm>
          <a:prstGeom prst="rect">
            <a:avLst/>
          </a:prstGeom>
        </p:spPr>
        <p:txBody>
          <a:bodyPr vert="horz" lIns="91440" tIns="45720" rIns="91440" bIns="45720" rtlCol="0" anchor="b">
            <a:normAutofit/>
          </a:bodyPr>
          <a:lstStyle/>
          <a:p>
            <a:pPr algn="ctr" rtl="1"/>
            <a:r>
              <a:rPr lang="ar-SA" sz="4000" b="1" dirty="0"/>
              <a:t> التسويق بالعمولة </a:t>
            </a:r>
            <a:r>
              <a:rPr lang="en-US" sz="4000" b="1" dirty="0"/>
              <a:t>Affiliate Marketing</a:t>
            </a:r>
          </a:p>
        </p:txBody>
      </p:sp>
      <p:sp>
        <p:nvSpPr>
          <p:cNvPr id="7" name="TextBox 6">
            <a:extLst>
              <a:ext uri="{FF2B5EF4-FFF2-40B4-BE49-F238E27FC236}">
                <a16:creationId xmlns:a16="http://schemas.microsoft.com/office/drawing/2014/main" id="{86764F47-AE67-6B4C-B0C7-ABFD0238B2D3}"/>
              </a:ext>
            </a:extLst>
          </p:cNvPr>
          <p:cNvSpPr txBox="1"/>
          <p:nvPr/>
        </p:nvSpPr>
        <p:spPr>
          <a:xfrm>
            <a:off x="2524539" y="1500581"/>
            <a:ext cx="9278116" cy="1569660"/>
          </a:xfrm>
          <a:prstGeom prst="rect">
            <a:avLst/>
          </a:prstGeom>
          <a:noFill/>
        </p:spPr>
        <p:txBody>
          <a:bodyPr wrap="square" rtlCol="0">
            <a:spAutoFit/>
          </a:bodyPr>
          <a:lstStyle/>
          <a:p>
            <a:pPr algn="r" rtl="1"/>
            <a:r>
              <a:rPr lang="ar-SA" sz="2400" dirty="0"/>
              <a:t>هو نموذج تسويقي تقوم من خلاله بالتسويق على شبكة الانترنت لخدمات ومنتجات يبيعها غيرك مقابل عمولة يحددها صاحب المنتج. إذن هذا النموذج لا يتطلب أن تقوم أنت بتصنيع المنتج لكنه يعتمد على مهاراتك التسويقية </a:t>
            </a:r>
            <a:r>
              <a:rPr lang="ar-SA" sz="2400" dirty="0" err="1"/>
              <a:t>لايصاله</a:t>
            </a:r>
            <a:r>
              <a:rPr lang="ar-SA" sz="2400" dirty="0"/>
              <a:t> للجمهور. تعتمد الكثير من الشركات هذه الطريقة لنشر منتجاتها لأكبر قدر من الجمهور وبطرق متنوعة. </a:t>
            </a:r>
          </a:p>
        </p:txBody>
      </p:sp>
    </p:spTree>
    <p:extLst>
      <p:ext uri="{BB962C8B-B14F-4D97-AF65-F5344CB8AC3E}">
        <p14:creationId xmlns:p14="http://schemas.microsoft.com/office/powerpoint/2010/main" val="16365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
          <p:cNvSpPr txBox="1"/>
          <p:nvPr/>
        </p:nvSpPr>
        <p:spPr>
          <a:xfrm>
            <a:off x="2952323" y="1012433"/>
            <a:ext cx="191764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400"/>
              <a:buFont typeface="Calibri"/>
              <a:buNone/>
            </a:pPr>
            <a:endParaRPr sz="4400" b="0" i="0" u="none" strike="noStrike" cap="none">
              <a:solidFill>
                <a:srgbClr val="1F3864"/>
              </a:solidFill>
              <a:latin typeface="Calibri"/>
              <a:ea typeface="Calibri"/>
              <a:cs typeface="Calibri"/>
              <a:sym typeface="Calibri"/>
            </a:endParaRPr>
          </a:p>
        </p:txBody>
      </p:sp>
      <p:pic>
        <p:nvPicPr>
          <p:cNvPr id="4" name="Picture 2" descr="Graphical user interface, application&#10;&#10;Description automatically generated">
            <a:hlinkClick r:id="rId4"/>
            <a:extLst>
              <a:ext uri="{FF2B5EF4-FFF2-40B4-BE49-F238E27FC236}">
                <a16:creationId xmlns:a16="http://schemas.microsoft.com/office/drawing/2014/main" id="{079E1B67-AF20-AE43-B720-4AA0E90F682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77316" y="1173253"/>
            <a:ext cx="6780700" cy="45091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C734EC-E6BC-7B4B-9ABE-E3F7A61BB40A}"/>
              </a:ext>
            </a:extLst>
          </p:cNvPr>
          <p:cNvSpPr txBox="1"/>
          <p:nvPr/>
        </p:nvSpPr>
        <p:spPr>
          <a:xfrm>
            <a:off x="2550370" y="1992053"/>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dirty="0" err="1">
                <a:solidFill>
                  <a:schemeClr val="accent1">
                    <a:lumMod val="50000"/>
                  </a:schemeClr>
                </a:solidFill>
                <a:latin typeface="+mj-lt"/>
                <a:ea typeface="+mj-ea"/>
                <a:cs typeface="+mj-cs"/>
              </a:rPr>
              <a:t>ما</a:t>
            </a:r>
            <a:r>
              <a:rPr lang="en-US" sz="3600" b="1" kern="1200" dirty="0">
                <a:solidFill>
                  <a:schemeClr val="accent1">
                    <a:lumMod val="50000"/>
                  </a:schemeClr>
                </a:solidFill>
                <a:latin typeface="+mj-lt"/>
                <a:ea typeface="+mj-ea"/>
                <a:cs typeface="+mj-cs"/>
              </a:rPr>
              <a:t> </a:t>
            </a:r>
            <a:r>
              <a:rPr lang="en-US" sz="3600" b="1" kern="1200" dirty="0" err="1">
                <a:solidFill>
                  <a:schemeClr val="accent1">
                    <a:lumMod val="50000"/>
                  </a:schemeClr>
                </a:solidFill>
                <a:latin typeface="+mj-lt"/>
                <a:ea typeface="+mj-ea"/>
                <a:cs typeface="+mj-cs"/>
              </a:rPr>
              <a:t>هو</a:t>
            </a:r>
            <a:r>
              <a:rPr lang="en-US" sz="3600" b="1" kern="1200" dirty="0">
                <a:solidFill>
                  <a:schemeClr val="accent1">
                    <a:lumMod val="50000"/>
                  </a:schemeClr>
                </a:solidFill>
                <a:latin typeface="+mj-lt"/>
                <a:ea typeface="+mj-ea"/>
                <a:cs typeface="+mj-cs"/>
              </a:rPr>
              <a:t> </a:t>
            </a:r>
            <a:r>
              <a:rPr lang="en-US" sz="3600" b="1" kern="1200" dirty="0" err="1">
                <a:solidFill>
                  <a:schemeClr val="accent1">
                    <a:lumMod val="50000"/>
                  </a:schemeClr>
                </a:solidFill>
                <a:latin typeface="+mj-lt"/>
                <a:ea typeface="+mj-ea"/>
                <a:cs typeface="+mj-cs"/>
              </a:rPr>
              <a:t>التسويق</a:t>
            </a:r>
            <a:r>
              <a:rPr lang="en-US" sz="3600" b="1" kern="1200" dirty="0">
                <a:solidFill>
                  <a:schemeClr val="accent1">
                    <a:lumMod val="50000"/>
                  </a:schemeClr>
                </a:solidFill>
                <a:latin typeface="+mj-lt"/>
                <a:ea typeface="+mj-ea"/>
                <a:cs typeface="+mj-cs"/>
              </a:rPr>
              <a:t> </a:t>
            </a:r>
            <a:r>
              <a:rPr lang="en-US" sz="3600" b="1" kern="1200" dirty="0" err="1">
                <a:solidFill>
                  <a:schemeClr val="accent1">
                    <a:lumMod val="50000"/>
                  </a:schemeClr>
                </a:solidFill>
                <a:latin typeface="+mj-lt"/>
                <a:ea typeface="+mj-ea"/>
                <a:cs typeface="+mj-cs"/>
              </a:rPr>
              <a:t>الرقمي</a:t>
            </a:r>
            <a:endParaRPr lang="en-US" sz="3600" b="1" kern="1200" dirty="0">
              <a:solidFill>
                <a:schemeClr val="accent1">
                  <a:lumMod val="50000"/>
                </a:schemeClr>
              </a:solidFill>
              <a:latin typeface="+mj-lt"/>
              <a:ea typeface="+mj-ea"/>
              <a:cs typeface="+mj-cs"/>
            </a:endParaRPr>
          </a:p>
        </p:txBody>
      </p:sp>
      <p:sp>
        <p:nvSpPr>
          <p:cNvPr id="7" name="TextBox 6">
            <a:extLst>
              <a:ext uri="{FF2B5EF4-FFF2-40B4-BE49-F238E27FC236}">
                <a16:creationId xmlns:a16="http://schemas.microsoft.com/office/drawing/2014/main" id="{04DB4C0F-A972-2D4D-93F8-86AD6672571B}"/>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8" name="TextBox 7">
            <a:extLst>
              <a:ext uri="{FF2B5EF4-FFF2-40B4-BE49-F238E27FC236}">
                <a16:creationId xmlns:a16="http://schemas.microsoft.com/office/drawing/2014/main" id="{C11D11BD-530E-F447-969C-A3E909F33EE7}"/>
              </a:ext>
            </a:extLst>
          </p:cNvPr>
          <p:cNvSpPr txBox="1"/>
          <p:nvPr/>
        </p:nvSpPr>
        <p:spPr>
          <a:xfrm>
            <a:off x="3413235" y="1789043"/>
            <a:ext cx="184730" cy="307777"/>
          </a:xfrm>
          <a:prstGeom prst="rect">
            <a:avLst/>
          </a:prstGeom>
          <a:noFill/>
        </p:spPr>
        <p:txBody>
          <a:bodyPr wrap="none" rtlCol="0">
            <a:spAutoFit/>
          </a:bodyPr>
          <a:lstStyle/>
          <a:p>
            <a:pPr marR="0" algn="r" rtl="1">
              <a:lnSpc>
                <a:spcPct val="100000"/>
              </a:lnSpc>
              <a:spcBef>
                <a:spcPts val="0"/>
              </a:spcBef>
              <a:spcAft>
                <a:spcPts val="0"/>
              </a:spcAft>
              <a:buClr>
                <a:srgbClr val="000000"/>
              </a:buClr>
              <a:buFont typeface="Arial"/>
            </a:pPr>
            <a:endParaRPr lang="en-PS"/>
          </a:p>
        </p:txBody>
      </p:sp>
    </p:spTree>
    <p:extLst>
      <p:ext uri="{BB962C8B-B14F-4D97-AF65-F5344CB8AC3E}">
        <p14:creationId xmlns:p14="http://schemas.microsoft.com/office/powerpoint/2010/main" val="13195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
          <p:cNvSpPr txBox="1"/>
          <p:nvPr/>
        </p:nvSpPr>
        <p:spPr>
          <a:xfrm>
            <a:off x="2952323" y="1012433"/>
            <a:ext cx="191764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400"/>
              <a:buFont typeface="Calibri"/>
              <a:buNone/>
            </a:pPr>
            <a:endParaRPr sz="4400" b="0" i="0" u="none" strike="noStrike" cap="none">
              <a:solidFill>
                <a:srgbClr val="1F3864"/>
              </a:solidFill>
              <a:latin typeface="Calibri"/>
              <a:ea typeface="Calibri"/>
              <a:cs typeface="Calibri"/>
              <a:sym typeface="Calibri"/>
            </a:endParaRPr>
          </a:p>
        </p:txBody>
      </p:sp>
      <p:pic>
        <p:nvPicPr>
          <p:cNvPr id="4" name="Picture 2">
            <a:hlinkClick r:id="rId4"/>
            <a:extLst>
              <a:ext uri="{FF2B5EF4-FFF2-40B4-BE49-F238E27FC236}">
                <a16:creationId xmlns:a16="http://schemas.microsoft.com/office/drawing/2014/main" id="{4BA4C403-23DB-FB42-8712-759081E4F5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3"/>
          <a:stretch/>
        </p:blipFill>
        <p:spPr bwMode="auto">
          <a:xfrm>
            <a:off x="1598027" y="1289227"/>
            <a:ext cx="4279545" cy="427954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938E3F-FF43-D545-B73C-971B333DA2C5}"/>
              </a:ext>
            </a:extLst>
          </p:cNvPr>
          <p:cNvSpPr txBox="1"/>
          <p:nvPr/>
        </p:nvSpPr>
        <p:spPr>
          <a:xfrm>
            <a:off x="7174500" y="981133"/>
            <a:ext cx="4409033" cy="4060622"/>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6000" b="1" kern="1200" dirty="0" err="1">
                <a:solidFill>
                  <a:schemeClr val="tx1"/>
                </a:solidFill>
                <a:latin typeface="+mj-lt"/>
                <a:ea typeface="+mj-ea"/>
                <a:cs typeface="+mj-cs"/>
              </a:rPr>
              <a:t>الفرق</a:t>
            </a:r>
            <a:r>
              <a:rPr lang="en-US" sz="6000" b="1" kern="1200" dirty="0">
                <a:solidFill>
                  <a:schemeClr val="tx1"/>
                </a:solidFill>
                <a:latin typeface="+mj-lt"/>
                <a:ea typeface="+mj-ea"/>
                <a:cs typeface="+mj-cs"/>
              </a:rPr>
              <a:t> </a:t>
            </a:r>
            <a:r>
              <a:rPr lang="en-US" sz="6000" b="1" kern="1200" dirty="0" err="1">
                <a:solidFill>
                  <a:schemeClr val="tx1"/>
                </a:solidFill>
                <a:latin typeface="+mj-lt"/>
                <a:ea typeface="+mj-ea"/>
                <a:cs typeface="+mj-cs"/>
              </a:rPr>
              <a:t>بين</a:t>
            </a:r>
            <a:endParaRPr lang="en-US" sz="6000" b="1" kern="1200" dirty="0">
              <a:solidFill>
                <a:schemeClr val="tx1"/>
              </a:solidFill>
              <a:latin typeface="+mj-lt"/>
              <a:ea typeface="+mj-ea"/>
              <a:cs typeface="+mj-cs"/>
            </a:endParaRPr>
          </a:p>
          <a:p>
            <a:pPr algn="ctr">
              <a:lnSpc>
                <a:spcPct val="90000"/>
              </a:lnSpc>
              <a:spcBef>
                <a:spcPct val="0"/>
              </a:spcBef>
              <a:spcAft>
                <a:spcPts val="600"/>
              </a:spcAft>
            </a:pPr>
            <a:r>
              <a:rPr lang="en-US" sz="6000" b="1" kern="1200" dirty="0">
                <a:solidFill>
                  <a:schemeClr val="tx1"/>
                </a:solidFill>
                <a:latin typeface="+mj-lt"/>
                <a:ea typeface="+mj-ea"/>
                <a:cs typeface="+mj-cs"/>
              </a:rPr>
              <a:t> </a:t>
            </a:r>
            <a:r>
              <a:rPr lang="en-US" sz="6000" b="1" kern="1200" dirty="0" err="1">
                <a:solidFill>
                  <a:schemeClr val="tx1"/>
                </a:solidFill>
                <a:latin typeface="+mj-lt"/>
                <a:ea typeface="+mj-ea"/>
                <a:cs typeface="+mj-cs"/>
              </a:rPr>
              <a:t>التسويق</a:t>
            </a:r>
            <a:r>
              <a:rPr lang="en-US" sz="6000" b="1" kern="1200" dirty="0">
                <a:solidFill>
                  <a:schemeClr val="tx1"/>
                </a:solidFill>
                <a:latin typeface="+mj-lt"/>
                <a:ea typeface="+mj-ea"/>
                <a:cs typeface="+mj-cs"/>
              </a:rPr>
              <a:t> </a:t>
            </a:r>
            <a:r>
              <a:rPr lang="en-US" sz="6000" b="1" kern="1200" dirty="0" err="1">
                <a:solidFill>
                  <a:schemeClr val="tx1"/>
                </a:solidFill>
                <a:latin typeface="+mj-lt"/>
                <a:ea typeface="+mj-ea"/>
                <a:cs typeface="+mj-cs"/>
              </a:rPr>
              <a:t>الرقمي</a:t>
            </a:r>
            <a:r>
              <a:rPr lang="en-US" sz="6000" b="1" kern="1200" dirty="0">
                <a:solidFill>
                  <a:schemeClr val="tx1"/>
                </a:solidFill>
                <a:latin typeface="+mj-lt"/>
                <a:ea typeface="+mj-ea"/>
                <a:cs typeface="+mj-cs"/>
              </a:rPr>
              <a:t> </a:t>
            </a:r>
            <a:r>
              <a:rPr lang="en-US" sz="6000" b="1" kern="1200" dirty="0" err="1">
                <a:solidFill>
                  <a:schemeClr val="tx1"/>
                </a:solidFill>
                <a:latin typeface="+mj-lt"/>
                <a:ea typeface="+mj-ea"/>
                <a:cs typeface="+mj-cs"/>
              </a:rPr>
              <a:t>والتسويق</a:t>
            </a:r>
            <a:r>
              <a:rPr lang="en-US" sz="6000" b="1" kern="1200" dirty="0">
                <a:solidFill>
                  <a:schemeClr val="tx1"/>
                </a:solidFill>
                <a:latin typeface="+mj-lt"/>
                <a:ea typeface="+mj-ea"/>
                <a:cs typeface="+mj-cs"/>
              </a:rPr>
              <a:t> </a:t>
            </a:r>
            <a:r>
              <a:rPr lang="en-US" sz="6000" b="1" kern="1200" dirty="0" err="1">
                <a:solidFill>
                  <a:schemeClr val="tx1"/>
                </a:solidFill>
                <a:latin typeface="+mj-lt"/>
                <a:ea typeface="+mj-ea"/>
                <a:cs typeface="+mj-cs"/>
              </a:rPr>
              <a:t>التقليدي</a:t>
            </a:r>
            <a:endParaRPr lang="en-US" sz="6000" b="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6FEDD0CE-7203-EB4E-9DBA-117637F5607F}"/>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124635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
          <p:cNvSpPr txBox="1"/>
          <p:nvPr/>
        </p:nvSpPr>
        <p:spPr>
          <a:xfrm>
            <a:off x="2952323" y="1012433"/>
            <a:ext cx="191764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400"/>
              <a:buFont typeface="Calibri"/>
              <a:buNone/>
            </a:pPr>
            <a:endParaRPr sz="4400" b="0" i="0" u="none" strike="noStrike" cap="none">
              <a:solidFill>
                <a:srgbClr val="1F3864"/>
              </a:solidFill>
              <a:latin typeface="Calibri"/>
              <a:ea typeface="Calibri"/>
              <a:cs typeface="Calibri"/>
              <a:sym typeface="Calibri"/>
            </a:endParaRPr>
          </a:p>
        </p:txBody>
      </p:sp>
      <p:sp>
        <p:nvSpPr>
          <p:cNvPr id="7" name="TextBox 6">
            <a:extLst>
              <a:ext uri="{FF2B5EF4-FFF2-40B4-BE49-F238E27FC236}">
                <a16:creationId xmlns:a16="http://schemas.microsoft.com/office/drawing/2014/main" id="{6FEDD0CE-7203-EB4E-9DBA-117637F5607F}"/>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graphicFrame>
        <p:nvGraphicFramePr>
          <p:cNvPr id="8" name="Table 7">
            <a:extLst>
              <a:ext uri="{FF2B5EF4-FFF2-40B4-BE49-F238E27FC236}">
                <a16:creationId xmlns:a16="http://schemas.microsoft.com/office/drawing/2014/main" id="{6DAD429B-9D58-E14E-9237-1BE778770DAA}"/>
              </a:ext>
            </a:extLst>
          </p:cNvPr>
          <p:cNvGraphicFramePr>
            <a:graphicFrameLocks noGrp="1"/>
          </p:cNvGraphicFramePr>
          <p:nvPr>
            <p:extLst>
              <p:ext uri="{D42A27DB-BD31-4B8C-83A1-F6EECF244321}">
                <p14:modId xmlns:p14="http://schemas.microsoft.com/office/powerpoint/2010/main" val="1032111873"/>
              </p:ext>
            </p:extLst>
          </p:nvPr>
        </p:nvGraphicFramePr>
        <p:xfrm>
          <a:off x="5015641" y="858614"/>
          <a:ext cx="6631342" cy="5140775"/>
        </p:xfrm>
        <a:graphic>
          <a:graphicData uri="http://schemas.openxmlformats.org/drawingml/2006/table">
            <a:tbl>
              <a:tblPr>
                <a:noFill/>
              </a:tblPr>
              <a:tblGrid>
                <a:gridCol w="3355300">
                  <a:extLst>
                    <a:ext uri="{9D8B030D-6E8A-4147-A177-3AD203B41FA5}">
                      <a16:colId xmlns:a16="http://schemas.microsoft.com/office/drawing/2014/main" val="833392534"/>
                    </a:ext>
                  </a:extLst>
                </a:gridCol>
                <a:gridCol w="3276042">
                  <a:extLst>
                    <a:ext uri="{9D8B030D-6E8A-4147-A177-3AD203B41FA5}">
                      <a16:colId xmlns:a16="http://schemas.microsoft.com/office/drawing/2014/main" val="2056581967"/>
                    </a:ext>
                  </a:extLst>
                </a:gridCol>
              </a:tblGrid>
              <a:tr h="486290">
                <a:tc>
                  <a:txBody>
                    <a:bodyPr/>
                    <a:lstStyle/>
                    <a:p>
                      <a:pPr algn="r" rtl="1" fontAlgn="t">
                        <a:spcBef>
                          <a:spcPts val="0"/>
                        </a:spcBef>
                        <a:spcAft>
                          <a:spcPts val="0"/>
                        </a:spcAft>
                      </a:pPr>
                      <a:r>
                        <a:rPr lang="ar-SA" sz="1600" b="1" i="0" u="none" strike="noStrike" dirty="0">
                          <a:solidFill>
                            <a:schemeClr val="tx1">
                              <a:lumMod val="75000"/>
                              <a:lumOff val="25000"/>
                            </a:schemeClr>
                          </a:solidFill>
                          <a:effectLst/>
                          <a:latin typeface="Arial" panose="020B0604020202020204" pitchFamily="34" charset="0"/>
                        </a:rPr>
                        <a:t>التسويق الرقمي</a:t>
                      </a:r>
                      <a:endParaRPr lang="ar-SA" sz="1600" dirty="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r" rtl="1" fontAlgn="t">
                        <a:spcBef>
                          <a:spcPts val="0"/>
                        </a:spcBef>
                        <a:spcAft>
                          <a:spcPts val="0"/>
                        </a:spcAft>
                      </a:pPr>
                      <a:r>
                        <a:rPr lang="ar-SA" sz="1600" b="1" i="0" u="none" strike="noStrike">
                          <a:solidFill>
                            <a:schemeClr val="tx1">
                              <a:lumMod val="75000"/>
                              <a:lumOff val="25000"/>
                            </a:schemeClr>
                          </a:solidFill>
                          <a:effectLst/>
                          <a:latin typeface="Arial" panose="020B0604020202020204" pitchFamily="34" charset="0"/>
                        </a:rPr>
                        <a:t>التسويق التقليدي</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462253362"/>
                  </a:ext>
                </a:extLst>
              </a:tr>
              <a:tr h="982503">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تفاعلي، يمكن الحصول على رد فعل الجمهور ورؤية تفاعله بشكل سريع. فهو يوفر وسيلة تواصل فعالة مع الجمهور.</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غير تفاعلي</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3711895395"/>
                  </a:ext>
                </a:extLst>
              </a:tr>
              <a:tr h="982503">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لحظي، يمكن نشره أو التحكم بمساره وايقافه في أي لحظة بسهولة.</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متأخر، حيث يلزم القيام بعديد من الخطوات والتواصل مع اكثر من جهة لنشره، تعديله أو ايقافه.</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80868653"/>
                  </a:ext>
                </a:extLst>
              </a:tr>
              <a:tr h="486290">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امكانية تحديد التكاليف</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التحكم بالتكاليف صعب</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496108441"/>
                  </a:ext>
                </a:extLst>
              </a:tr>
              <a:tr h="734396">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عادة تكون الميزانية المطلوبة أقل مقارنة بالتسويق التقليدي.</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تفوق تكاليفه عادة تكاليف التسويق الرقمي.</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22360524"/>
                  </a:ext>
                </a:extLst>
              </a:tr>
              <a:tr h="982503">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يمكن استهداف مجموعة اكبر من الجمهور أو تحديد الفئة المستهدفة من خلال تحديد العمر أو الجنس. </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تحديد الاستهداف أصعب.</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3146317899"/>
                  </a:ext>
                </a:extLst>
              </a:tr>
              <a:tr h="486290">
                <a:tc>
                  <a:txBody>
                    <a:bodyPr/>
                    <a:lstStyle/>
                    <a:p>
                      <a:pPr algn="r" rtl="1" fontAlgn="t">
                        <a:spcBef>
                          <a:spcPts val="0"/>
                        </a:spcBef>
                        <a:spcAft>
                          <a:spcPts val="0"/>
                        </a:spcAft>
                      </a:pPr>
                      <a:r>
                        <a:rPr lang="ar-SA" sz="1600" b="0" i="0" u="none" strike="noStrike">
                          <a:solidFill>
                            <a:schemeClr val="tx1">
                              <a:lumMod val="75000"/>
                              <a:lumOff val="25000"/>
                            </a:schemeClr>
                          </a:solidFill>
                          <a:effectLst/>
                          <a:latin typeface="Arial" panose="020B0604020202020204" pitchFamily="34" charset="0"/>
                        </a:rPr>
                        <a:t>قياس فعالية الحملات التسويقية يكون أسهل</a:t>
                      </a:r>
                      <a:endParaRPr lang="ar-SA" sz="160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lgn="r" rtl="1" fontAlgn="t">
                        <a:spcBef>
                          <a:spcPts val="0"/>
                        </a:spcBef>
                        <a:spcAft>
                          <a:spcPts val="0"/>
                        </a:spcAft>
                      </a:pPr>
                      <a:r>
                        <a:rPr lang="ar-SA" sz="1600" b="0" i="0" u="none" strike="noStrike" dirty="0">
                          <a:solidFill>
                            <a:schemeClr val="tx1">
                              <a:lumMod val="75000"/>
                              <a:lumOff val="25000"/>
                            </a:schemeClr>
                          </a:solidFill>
                          <a:effectLst/>
                          <a:latin typeface="Arial" panose="020B0604020202020204" pitchFamily="34" charset="0"/>
                        </a:rPr>
                        <a:t>صعوبة قياس فعالية الحملات التسويقية</a:t>
                      </a:r>
                      <a:endParaRPr lang="ar-SA" sz="1600" dirty="0">
                        <a:solidFill>
                          <a:schemeClr val="tx1">
                            <a:lumMod val="75000"/>
                            <a:lumOff val="25000"/>
                          </a:schemeClr>
                        </a:solidFill>
                        <a:effectLst/>
                      </a:endParaRPr>
                    </a:p>
                  </a:txBody>
                  <a:tcPr marL="198485" marR="68919" marT="99243" marB="99243">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209242402"/>
                  </a:ext>
                </a:extLst>
              </a:tr>
            </a:tbl>
          </a:graphicData>
        </a:graphic>
      </p:graphicFrame>
      <p:sp>
        <p:nvSpPr>
          <p:cNvPr id="9" name="TextBox 8">
            <a:extLst>
              <a:ext uri="{FF2B5EF4-FFF2-40B4-BE49-F238E27FC236}">
                <a16:creationId xmlns:a16="http://schemas.microsoft.com/office/drawing/2014/main" id="{73299724-F9E4-454E-A8BC-92D697B22D3E}"/>
              </a:ext>
            </a:extLst>
          </p:cNvPr>
          <p:cNvSpPr txBox="1"/>
          <p:nvPr/>
        </p:nvSpPr>
        <p:spPr>
          <a:xfrm>
            <a:off x="1781623" y="1515636"/>
            <a:ext cx="3234018" cy="382672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dirty="0" err="1">
                <a:solidFill>
                  <a:schemeClr val="tx1"/>
                </a:solidFill>
                <a:latin typeface="+mj-lt"/>
                <a:ea typeface="+mj-ea"/>
                <a:cs typeface="+mj-cs"/>
              </a:rPr>
              <a:t>الفرق</a:t>
            </a:r>
            <a:r>
              <a:rPr lang="en-US" sz="5400" b="1" kern="1200" dirty="0">
                <a:solidFill>
                  <a:schemeClr val="tx1"/>
                </a:solidFill>
                <a:latin typeface="+mj-lt"/>
                <a:ea typeface="+mj-ea"/>
                <a:cs typeface="+mj-cs"/>
              </a:rPr>
              <a:t> </a:t>
            </a:r>
            <a:r>
              <a:rPr lang="en-US" sz="5400" b="1" kern="1200" dirty="0" err="1">
                <a:solidFill>
                  <a:schemeClr val="tx1"/>
                </a:solidFill>
                <a:latin typeface="+mj-lt"/>
                <a:ea typeface="+mj-ea"/>
                <a:cs typeface="+mj-cs"/>
              </a:rPr>
              <a:t>بين</a:t>
            </a:r>
            <a:r>
              <a:rPr lang="en-US" sz="5400" b="1" kern="1200" dirty="0">
                <a:solidFill>
                  <a:schemeClr val="tx1"/>
                </a:solidFill>
                <a:latin typeface="+mj-lt"/>
                <a:ea typeface="+mj-ea"/>
                <a:cs typeface="+mj-cs"/>
              </a:rPr>
              <a:t> </a:t>
            </a:r>
            <a:r>
              <a:rPr lang="en-US" sz="5400" b="1" kern="1200" dirty="0" err="1">
                <a:solidFill>
                  <a:schemeClr val="tx1"/>
                </a:solidFill>
                <a:latin typeface="+mj-lt"/>
                <a:ea typeface="+mj-ea"/>
                <a:cs typeface="+mj-cs"/>
              </a:rPr>
              <a:t>التسويق</a:t>
            </a:r>
            <a:r>
              <a:rPr lang="en-US" sz="5400" b="1" kern="1200" dirty="0">
                <a:solidFill>
                  <a:schemeClr val="tx1"/>
                </a:solidFill>
                <a:latin typeface="+mj-lt"/>
                <a:ea typeface="+mj-ea"/>
                <a:cs typeface="+mj-cs"/>
              </a:rPr>
              <a:t> </a:t>
            </a:r>
            <a:r>
              <a:rPr lang="en-US" sz="5400" b="1" kern="1200" dirty="0" err="1">
                <a:solidFill>
                  <a:schemeClr val="tx1"/>
                </a:solidFill>
                <a:latin typeface="+mj-lt"/>
                <a:ea typeface="+mj-ea"/>
                <a:cs typeface="+mj-cs"/>
              </a:rPr>
              <a:t>الرقمي</a:t>
            </a:r>
            <a:r>
              <a:rPr lang="en-US" sz="5400" b="1" kern="1200" dirty="0">
                <a:solidFill>
                  <a:schemeClr val="tx1"/>
                </a:solidFill>
                <a:latin typeface="+mj-lt"/>
                <a:ea typeface="+mj-ea"/>
                <a:cs typeface="+mj-cs"/>
              </a:rPr>
              <a:t> </a:t>
            </a:r>
            <a:r>
              <a:rPr lang="en-US" sz="5400" b="1" kern="1200" dirty="0" err="1">
                <a:solidFill>
                  <a:schemeClr val="tx1"/>
                </a:solidFill>
                <a:latin typeface="+mj-lt"/>
                <a:ea typeface="+mj-ea"/>
                <a:cs typeface="+mj-cs"/>
              </a:rPr>
              <a:t>والتسويق</a:t>
            </a:r>
            <a:r>
              <a:rPr lang="en-US" sz="5400" b="1" kern="1200" dirty="0">
                <a:solidFill>
                  <a:schemeClr val="tx1"/>
                </a:solidFill>
                <a:latin typeface="+mj-lt"/>
                <a:ea typeface="+mj-ea"/>
                <a:cs typeface="+mj-cs"/>
              </a:rPr>
              <a:t> </a:t>
            </a:r>
            <a:r>
              <a:rPr lang="en-US" sz="5400" b="1" kern="1200" dirty="0" err="1">
                <a:solidFill>
                  <a:schemeClr val="tx1"/>
                </a:solidFill>
                <a:latin typeface="+mj-lt"/>
                <a:ea typeface="+mj-ea"/>
                <a:cs typeface="+mj-cs"/>
              </a:rPr>
              <a:t>التقليدي</a:t>
            </a:r>
            <a:endParaRPr lang="en-US" sz="5400" b="1" kern="1200" dirty="0">
              <a:solidFill>
                <a:schemeClr val="tx1"/>
              </a:solidFill>
              <a:latin typeface="+mj-lt"/>
              <a:ea typeface="+mj-ea"/>
              <a:cs typeface="+mj-cs"/>
            </a:endParaRPr>
          </a:p>
        </p:txBody>
      </p:sp>
    </p:spTree>
    <p:extLst>
      <p:ext uri="{BB962C8B-B14F-4D97-AF65-F5344CB8AC3E}">
        <p14:creationId xmlns:p14="http://schemas.microsoft.com/office/powerpoint/2010/main" val="340547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
          <p:cNvSpPr txBox="1"/>
          <p:nvPr/>
        </p:nvSpPr>
        <p:spPr>
          <a:xfrm>
            <a:off x="2952323" y="1012433"/>
            <a:ext cx="191764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400"/>
              <a:buFont typeface="Calibri"/>
              <a:buNone/>
            </a:pPr>
            <a:endParaRPr sz="4400" b="0" i="0" u="none" strike="noStrike" cap="none">
              <a:solidFill>
                <a:srgbClr val="1F3864"/>
              </a:solidFill>
              <a:latin typeface="Calibri"/>
              <a:ea typeface="Calibri"/>
              <a:cs typeface="Calibri"/>
              <a:sym typeface="Calibri"/>
            </a:endParaRPr>
          </a:p>
        </p:txBody>
      </p:sp>
      <p:sp>
        <p:nvSpPr>
          <p:cNvPr id="7" name="TextBox 6">
            <a:extLst>
              <a:ext uri="{FF2B5EF4-FFF2-40B4-BE49-F238E27FC236}">
                <a16:creationId xmlns:a16="http://schemas.microsoft.com/office/drawing/2014/main" id="{6FEDD0CE-7203-EB4E-9DBA-117637F5607F}"/>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6" name="TextBox 5">
            <a:extLst>
              <a:ext uri="{FF2B5EF4-FFF2-40B4-BE49-F238E27FC236}">
                <a16:creationId xmlns:a16="http://schemas.microsoft.com/office/drawing/2014/main" id="{DF4C5846-D79C-8446-9E64-2E2C3C36F5DF}"/>
              </a:ext>
            </a:extLst>
          </p:cNvPr>
          <p:cNvSpPr txBox="1"/>
          <p:nvPr/>
        </p:nvSpPr>
        <p:spPr>
          <a:xfrm>
            <a:off x="2164408" y="4722857"/>
            <a:ext cx="9581032" cy="705809"/>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5400" b="1" kern="1200" dirty="0" err="1">
                <a:solidFill>
                  <a:schemeClr val="accent1">
                    <a:lumMod val="50000"/>
                  </a:schemeClr>
                </a:solidFill>
                <a:latin typeface="+mj-lt"/>
                <a:ea typeface="+mj-ea"/>
                <a:cs typeface="+mj-cs"/>
              </a:rPr>
              <a:t>أنواع</a:t>
            </a:r>
            <a:r>
              <a:rPr lang="en-US" sz="5400" b="1" kern="1200" dirty="0">
                <a:solidFill>
                  <a:schemeClr val="accent1">
                    <a:lumMod val="50000"/>
                  </a:schemeClr>
                </a:solidFill>
                <a:latin typeface="+mj-lt"/>
                <a:ea typeface="+mj-ea"/>
                <a:cs typeface="+mj-cs"/>
              </a:rPr>
              <a:t> </a:t>
            </a:r>
            <a:r>
              <a:rPr lang="en-US" sz="5400" b="1" kern="1200" dirty="0" err="1">
                <a:solidFill>
                  <a:schemeClr val="accent1">
                    <a:lumMod val="50000"/>
                  </a:schemeClr>
                </a:solidFill>
                <a:latin typeface="+mj-lt"/>
                <a:ea typeface="+mj-ea"/>
                <a:cs typeface="+mj-cs"/>
              </a:rPr>
              <a:t>التسويق</a:t>
            </a:r>
            <a:r>
              <a:rPr lang="en-US" sz="5400" b="1" kern="1200" dirty="0">
                <a:solidFill>
                  <a:schemeClr val="accent1">
                    <a:lumMod val="50000"/>
                  </a:schemeClr>
                </a:solidFill>
                <a:latin typeface="+mj-lt"/>
                <a:ea typeface="+mj-ea"/>
                <a:cs typeface="+mj-cs"/>
              </a:rPr>
              <a:t> </a:t>
            </a:r>
            <a:r>
              <a:rPr lang="en-US" sz="5400" b="1" kern="1200" dirty="0" err="1">
                <a:solidFill>
                  <a:schemeClr val="accent1">
                    <a:lumMod val="50000"/>
                  </a:schemeClr>
                </a:solidFill>
                <a:latin typeface="+mj-lt"/>
                <a:ea typeface="+mj-ea"/>
                <a:cs typeface="+mj-cs"/>
              </a:rPr>
              <a:t>الرقمي</a:t>
            </a:r>
            <a:endParaRPr lang="en-US" sz="5400" b="1" kern="1200" dirty="0">
              <a:solidFill>
                <a:schemeClr val="accent1">
                  <a:lumMod val="50000"/>
                </a:schemeClr>
              </a:solidFill>
              <a:latin typeface="+mj-lt"/>
              <a:ea typeface="+mj-ea"/>
              <a:cs typeface="+mj-cs"/>
            </a:endParaRPr>
          </a:p>
        </p:txBody>
      </p:sp>
      <p:pic>
        <p:nvPicPr>
          <p:cNvPr id="10" name="Picture 2" descr="Digital marketing banner Premium Vector">
            <a:extLst>
              <a:ext uri="{FF2B5EF4-FFF2-40B4-BE49-F238E27FC236}">
                <a16:creationId xmlns:a16="http://schemas.microsoft.com/office/drawing/2014/main" id="{D4E36F41-3746-0E4A-8F88-906CB7E179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427"/>
          <a:stretch/>
        </p:blipFill>
        <p:spPr bwMode="auto">
          <a:xfrm>
            <a:off x="2008326" y="1212810"/>
            <a:ext cx="9888048" cy="263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1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6" name="TextBox 5">
            <a:extLst>
              <a:ext uri="{FF2B5EF4-FFF2-40B4-BE49-F238E27FC236}">
                <a16:creationId xmlns:a16="http://schemas.microsoft.com/office/drawing/2014/main" id="{B65D8AC1-43A0-0A49-911B-B57FCDD9CA9A}"/>
              </a:ext>
            </a:extLst>
          </p:cNvPr>
          <p:cNvSpPr txBox="1"/>
          <p:nvPr/>
        </p:nvSpPr>
        <p:spPr>
          <a:xfrm>
            <a:off x="8969584" y="1109959"/>
            <a:ext cx="2926080" cy="295568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dirty="0" err="1">
                <a:solidFill>
                  <a:schemeClr val="tx1"/>
                </a:solidFill>
                <a:latin typeface="+mj-lt"/>
                <a:ea typeface="+mj-ea"/>
                <a:cs typeface="+mj-cs"/>
              </a:rPr>
              <a:t>تحسين</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نتائج</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محركات</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البحث</a:t>
            </a:r>
            <a:endParaRPr lang="en-US" sz="4800" b="1" kern="1200" dirty="0">
              <a:solidFill>
                <a:schemeClr val="tx1"/>
              </a:solidFill>
              <a:latin typeface="+mj-lt"/>
              <a:ea typeface="+mj-ea"/>
              <a:cs typeface="+mj-cs"/>
            </a:endParaRPr>
          </a:p>
          <a:p>
            <a:pPr algn="ctr">
              <a:lnSpc>
                <a:spcPct val="90000"/>
              </a:lnSpc>
              <a:spcBef>
                <a:spcPct val="0"/>
              </a:spcBef>
              <a:spcAft>
                <a:spcPts val="600"/>
              </a:spcAft>
            </a:pPr>
            <a:r>
              <a:rPr lang="en-US" sz="4800" b="1" kern="1200" dirty="0">
                <a:solidFill>
                  <a:schemeClr val="tx1"/>
                </a:solidFill>
                <a:latin typeface="+mj-lt"/>
                <a:ea typeface="+mj-ea"/>
                <a:cs typeface="+mj-cs"/>
              </a:rPr>
              <a:t>SEO</a:t>
            </a:r>
          </a:p>
        </p:txBody>
      </p:sp>
      <p:pic>
        <p:nvPicPr>
          <p:cNvPr id="7" name="Picture 2">
            <a:extLst>
              <a:ext uri="{FF2B5EF4-FFF2-40B4-BE49-F238E27FC236}">
                <a16:creationId xmlns:a16="http://schemas.microsoft.com/office/drawing/2014/main" id="{13B44E5E-A42B-664E-BFF2-7BB526C73A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6" r="2721" b="1"/>
          <a:stretch/>
        </p:blipFill>
        <p:spPr bwMode="auto">
          <a:xfrm>
            <a:off x="2215038" y="1109959"/>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DB1D00-AC4C-D242-93FA-4D9CB9D3DB4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170328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extBox 3">
            <a:extLst>
              <a:ext uri="{FF2B5EF4-FFF2-40B4-BE49-F238E27FC236}">
                <a16:creationId xmlns:a16="http://schemas.microsoft.com/office/drawing/2014/main" id="{71DB1D00-AC4C-D242-93FA-4D9CB9D3DB4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5" name="TextBox 4">
            <a:extLst>
              <a:ext uri="{FF2B5EF4-FFF2-40B4-BE49-F238E27FC236}">
                <a16:creationId xmlns:a16="http://schemas.microsoft.com/office/drawing/2014/main" id="{2869069B-787B-6E41-9656-63073F0C4259}"/>
              </a:ext>
            </a:extLst>
          </p:cNvPr>
          <p:cNvSpPr txBox="1"/>
          <p:nvPr/>
        </p:nvSpPr>
        <p:spPr>
          <a:xfrm>
            <a:off x="1726925" y="1527917"/>
            <a:ext cx="9823977" cy="4031873"/>
          </a:xfrm>
          <a:prstGeom prst="rect">
            <a:avLst/>
          </a:prstGeom>
          <a:noFill/>
        </p:spPr>
        <p:txBody>
          <a:bodyPr wrap="square" rtlCol="0">
            <a:spAutoFit/>
          </a:bodyPr>
          <a:lstStyle/>
          <a:p>
            <a:pPr algn="r" rtl="1"/>
            <a:r>
              <a:rPr lang="ar-SA" sz="3200" b="1" u="sng" dirty="0"/>
              <a:t>كيف تعمل محركات البحث؟</a:t>
            </a:r>
          </a:p>
          <a:p>
            <a:pPr algn="r" rtl="1"/>
            <a:r>
              <a:rPr lang="ar-SA" sz="2800" dirty="0"/>
              <a:t>محركات البحث مثل </a:t>
            </a:r>
            <a:r>
              <a:rPr lang="en-US" sz="2800" dirty="0"/>
              <a:t>Google </a:t>
            </a:r>
            <a:r>
              <a:rPr lang="ar-SA" sz="2800" dirty="0"/>
              <a:t>و </a:t>
            </a:r>
            <a:r>
              <a:rPr lang="en-US" sz="2800" dirty="0"/>
              <a:t>Bing  </a:t>
            </a:r>
            <a:r>
              <a:rPr lang="ar-SA" sz="2800" dirty="0"/>
              <a:t>هي أدوات تقوم بإيجاد وترتيب المحتوى الالكتروني على شبكة الانترنت وإظهاره للمستخدم عندما يبحث عنه وفق كلمات مفتاحية معينة. تهدف محركات البحث إلى توفير النتائج الأكثر ملائمة للبحث بشكل سريع وفعال. يساعدك فهم آلية عمل محركات البحث على انشاء محتوى الكتروني يصل بسهولة وبشكل أسرع لجمهورك ويكون ضمن النتائج الأولى التي تظهر عند البحث.  </a:t>
            </a:r>
            <a:endParaRPr lang="en-US" sz="2800" dirty="0"/>
          </a:p>
          <a:p>
            <a:pPr algn="r" rtl="1"/>
            <a:endParaRPr lang="en-US" sz="2800" dirty="0"/>
          </a:p>
          <a:p>
            <a:pPr algn="r" rtl="1" fontAlgn="base"/>
            <a:endParaRPr lang="ar-SA" sz="2800" dirty="0"/>
          </a:p>
        </p:txBody>
      </p:sp>
      <p:sp>
        <p:nvSpPr>
          <p:cNvPr id="8" name="TextBox 7">
            <a:extLst>
              <a:ext uri="{FF2B5EF4-FFF2-40B4-BE49-F238E27FC236}">
                <a16:creationId xmlns:a16="http://schemas.microsoft.com/office/drawing/2014/main" id="{1F0AB79B-BB78-8A4D-9498-E34B69087584}"/>
              </a:ext>
            </a:extLst>
          </p:cNvPr>
          <p:cNvSpPr txBox="1"/>
          <p:nvPr/>
        </p:nvSpPr>
        <p:spPr>
          <a:xfrm>
            <a:off x="4978818" y="-775552"/>
            <a:ext cx="6659671" cy="1975022"/>
          </a:xfrm>
          <a:prstGeom prst="rect">
            <a:avLst/>
          </a:prstGeom>
        </p:spPr>
        <p:txBody>
          <a:bodyPr vert="horz" lIns="91440" tIns="45720" rIns="91440" bIns="45720" rtlCol="0" anchor="b">
            <a:normAutofit/>
          </a:bodyPr>
          <a:lstStyle/>
          <a:p>
            <a:pPr algn="r" rtl="1">
              <a:lnSpc>
                <a:spcPct val="90000"/>
              </a:lnSpc>
              <a:spcBef>
                <a:spcPct val="0"/>
              </a:spcBef>
              <a:spcAft>
                <a:spcPts val="600"/>
              </a:spcAft>
            </a:pP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تحسين</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نتائج</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محركات</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البحث</a:t>
            </a:r>
            <a:r>
              <a:rPr lang="en-US" sz="4000" b="1" kern="1200" dirty="0">
                <a:solidFill>
                  <a:schemeClr val="tx1"/>
                </a:solidFill>
                <a:latin typeface="+mj-lt"/>
                <a:ea typeface="+mj-ea"/>
                <a:cs typeface="+mj-cs"/>
              </a:rPr>
              <a:t> SEO </a:t>
            </a:r>
          </a:p>
        </p:txBody>
      </p:sp>
    </p:spTree>
    <p:extLst>
      <p:ext uri="{BB962C8B-B14F-4D97-AF65-F5344CB8AC3E}">
        <p14:creationId xmlns:p14="http://schemas.microsoft.com/office/powerpoint/2010/main" val="28214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extBox 3">
            <a:extLst>
              <a:ext uri="{FF2B5EF4-FFF2-40B4-BE49-F238E27FC236}">
                <a16:creationId xmlns:a16="http://schemas.microsoft.com/office/drawing/2014/main" id="{71DB1D00-AC4C-D242-93FA-4D9CB9D3DB4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
        <p:nvSpPr>
          <p:cNvPr id="3" name="TextBox 2">
            <a:extLst>
              <a:ext uri="{FF2B5EF4-FFF2-40B4-BE49-F238E27FC236}">
                <a16:creationId xmlns:a16="http://schemas.microsoft.com/office/drawing/2014/main" id="{54BB0EE1-9D39-7741-8A2E-A635D8DCD413}"/>
              </a:ext>
            </a:extLst>
          </p:cNvPr>
          <p:cNvSpPr txBox="1"/>
          <p:nvPr/>
        </p:nvSpPr>
        <p:spPr>
          <a:xfrm>
            <a:off x="4978818" y="-775552"/>
            <a:ext cx="6659671" cy="1975022"/>
          </a:xfrm>
          <a:prstGeom prst="rect">
            <a:avLst/>
          </a:prstGeom>
        </p:spPr>
        <p:txBody>
          <a:bodyPr vert="horz" lIns="91440" tIns="45720" rIns="91440" bIns="45720" rtlCol="0" anchor="b">
            <a:normAutofit/>
          </a:bodyPr>
          <a:lstStyle/>
          <a:p>
            <a:pPr algn="r" rtl="1">
              <a:lnSpc>
                <a:spcPct val="90000"/>
              </a:lnSpc>
              <a:spcBef>
                <a:spcPct val="0"/>
              </a:spcBef>
              <a:spcAft>
                <a:spcPts val="600"/>
              </a:spcAft>
            </a:pP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تحسين</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نتائج</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محركات</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البحث</a:t>
            </a:r>
            <a:r>
              <a:rPr lang="en-US" sz="4000" b="1" kern="1200" dirty="0">
                <a:solidFill>
                  <a:schemeClr val="tx1"/>
                </a:solidFill>
                <a:latin typeface="+mj-lt"/>
                <a:ea typeface="+mj-ea"/>
                <a:cs typeface="+mj-cs"/>
              </a:rPr>
              <a:t> SEO </a:t>
            </a:r>
          </a:p>
        </p:txBody>
      </p:sp>
      <p:sp>
        <p:nvSpPr>
          <p:cNvPr id="5" name="TextBox 4">
            <a:extLst>
              <a:ext uri="{FF2B5EF4-FFF2-40B4-BE49-F238E27FC236}">
                <a16:creationId xmlns:a16="http://schemas.microsoft.com/office/drawing/2014/main" id="{3E659C2C-6850-3842-BF67-1213E7413B85}"/>
              </a:ext>
            </a:extLst>
          </p:cNvPr>
          <p:cNvSpPr txBox="1"/>
          <p:nvPr/>
        </p:nvSpPr>
        <p:spPr>
          <a:xfrm>
            <a:off x="1428750" y="1570781"/>
            <a:ext cx="9823977" cy="2062103"/>
          </a:xfrm>
          <a:prstGeom prst="rect">
            <a:avLst/>
          </a:prstGeom>
          <a:noFill/>
        </p:spPr>
        <p:txBody>
          <a:bodyPr wrap="square" rtlCol="0">
            <a:spAutoFit/>
          </a:bodyPr>
          <a:lstStyle/>
          <a:p>
            <a:pPr algn="r" rtl="1"/>
            <a:r>
              <a:rPr lang="ar-SA" sz="3200" b="1" u="sng" dirty="0"/>
              <a:t>ماهي الخطوات التي تقوم بها محركات البحث؟</a:t>
            </a:r>
          </a:p>
          <a:p>
            <a:pPr marL="457200" indent="-457200" algn="r" rtl="1" fontAlgn="base">
              <a:buFont typeface="+mj-lt"/>
              <a:buAutoNum type="arabicPeriod"/>
            </a:pPr>
            <a:r>
              <a:rPr lang="ar-SA" sz="3200" dirty="0"/>
              <a:t>الزحف </a:t>
            </a:r>
            <a:r>
              <a:rPr lang="en-US" sz="3200" dirty="0"/>
              <a:t>Crawling</a:t>
            </a:r>
            <a:endParaRPr lang="ar-SA" sz="3200" dirty="0"/>
          </a:p>
          <a:p>
            <a:pPr marL="457200" indent="-457200" algn="r" rtl="1" fontAlgn="base">
              <a:buFont typeface="+mj-lt"/>
              <a:buAutoNum type="arabicPeriod"/>
            </a:pPr>
            <a:r>
              <a:rPr lang="ar-SA" sz="3200" dirty="0"/>
              <a:t>الترتيب </a:t>
            </a:r>
            <a:r>
              <a:rPr lang="en-US" sz="3200" dirty="0"/>
              <a:t>Indexing</a:t>
            </a:r>
            <a:endParaRPr lang="ar-SA" sz="3200" dirty="0"/>
          </a:p>
          <a:p>
            <a:pPr marL="457200" indent="-457200" algn="r" rtl="1" fontAlgn="base">
              <a:buFont typeface="+mj-lt"/>
              <a:buAutoNum type="arabicPeriod"/>
            </a:pPr>
            <a:r>
              <a:rPr lang="ar-SA" sz="3200" dirty="0"/>
              <a:t>إظهار النتائج</a:t>
            </a:r>
            <a:r>
              <a:rPr lang="en-US" sz="3200" dirty="0"/>
              <a:t>Serving search results </a:t>
            </a:r>
          </a:p>
        </p:txBody>
      </p:sp>
    </p:spTree>
    <p:extLst>
      <p:ext uri="{BB962C8B-B14F-4D97-AF65-F5344CB8AC3E}">
        <p14:creationId xmlns:p14="http://schemas.microsoft.com/office/powerpoint/2010/main" val="29532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1271</Words>
  <Application>Microsoft Macintosh PowerPoint</Application>
  <PresentationFormat>Widescreen</PresentationFormat>
  <Paragraphs>133</Paragraphs>
  <Slides>25</Slides>
  <Notes>25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Tala Abu Eid</dc:creator>
  <cp:lastModifiedBy>Tarek Thabet</cp:lastModifiedBy>
  <cp:revision>5</cp:revision>
  <dcterms:created xsi:type="dcterms:W3CDTF">2022-02-09T16:34:09Z</dcterms:created>
  <dcterms:modified xsi:type="dcterms:W3CDTF">2022-03-17T16:47:33Z</dcterms:modified>
</cp:coreProperties>
</file>